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3"/>
  </p:notesMasterIdLst>
  <p:sldIdLst>
    <p:sldId id="256" r:id="rId5"/>
    <p:sldId id="276" r:id="rId6"/>
    <p:sldId id="277" r:id="rId7"/>
    <p:sldId id="257" r:id="rId8"/>
    <p:sldId id="285" r:id="rId9"/>
    <p:sldId id="267" r:id="rId10"/>
    <p:sldId id="291" r:id="rId11"/>
    <p:sldId id="258" r:id="rId12"/>
    <p:sldId id="279" r:id="rId13"/>
    <p:sldId id="280" r:id="rId14"/>
    <p:sldId id="259" r:id="rId15"/>
    <p:sldId id="326" r:id="rId16"/>
    <p:sldId id="327" r:id="rId17"/>
    <p:sldId id="328" r:id="rId18"/>
    <p:sldId id="329" r:id="rId19"/>
    <p:sldId id="278" r:id="rId20"/>
    <p:sldId id="260" r:id="rId21"/>
    <p:sldId id="261" r:id="rId22"/>
    <p:sldId id="262" r:id="rId23"/>
    <p:sldId id="273" r:id="rId24"/>
    <p:sldId id="274" r:id="rId25"/>
    <p:sldId id="263" r:id="rId26"/>
    <p:sldId id="275" r:id="rId27"/>
    <p:sldId id="264" r:id="rId28"/>
    <p:sldId id="303" r:id="rId29"/>
    <p:sldId id="265" r:id="rId30"/>
    <p:sldId id="305" r:id="rId31"/>
    <p:sldId id="306" r:id="rId32"/>
    <p:sldId id="266" r:id="rId33"/>
    <p:sldId id="309" r:id="rId34"/>
    <p:sldId id="311" r:id="rId35"/>
    <p:sldId id="310" r:id="rId36"/>
    <p:sldId id="308" r:id="rId37"/>
    <p:sldId id="312" r:id="rId38"/>
    <p:sldId id="307" r:id="rId39"/>
    <p:sldId id="296" r:id="rId40"/>
    <p:sldId id="297" r:id="rId41"/>
    <p:sldId id="268" r:id="rId4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39B971D-E14D-417B-926E-5D4146846E61}">
          <p14:sldIdLst>
            <p14:sldId id="256"/>
            <p14:sldId id="276"/>
            <p14:sldId id="277"/>
            <p14:sldId id="257"/>
            <p14:sldId id="285"/>
            <p14:sldId id="267"/>
            <p14:sldId id="291"/>
            <p14:sldId id="258"/>
            <p14:sldId id="279"/>
            <p14:sldId id="280"/>
            <p14:sldId id="259"/>
            <p14:sldId id="326"/>
            <p14:sldId id="327"/>
            <p14:sldId id="328"/>
            <p14:sldId id="329"/>
            <p14:sldId id="278"/>
            <p14:sldId id="260"/>
            <p14:sldId id="261"/>
            <p14:sldId id="262"/>
            <p14:sldId id="273"/>
            <p14:sldId id="274"/>
            <p14:sldId id="263"/>
            <p14:sldId id="275"/>
            <p14:sldId id="264"/>
            <p14:sldId id="303"/>
            <p14:sldId id="265"/>
            <p14:sldId id="305"/>
            <p14:sldId id="306"/>
            <p14:sldId id="266"/>
            <p14:sldId id="309"/>
            <p14:sldId id="311"/>
            <p14:sldId id="310"/>
            <p14:sldId id="308"/>
            <p14:sldId id="312"/>
            <p14:sldId id="307"/>
            <p14:sldId id="296"/>
            <p14:sldId id="297"/>
            <p14:sldId id="26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mble, Jennifer" initials="KJ" lastIdx="7" clrIdx="0">
    <p:extLst>
      <p:ext uri="{19B8F6BF-5375-455C-9EA6-DF929625EA0E}">
        <p15:presenceInfo xmlns:p15="http://schemas.microsoft.com/office/powerpoint/2012/main" userId="S-1-5-21-1178672902-1736197337-1142561414-119593" providerId="AD"/>
      </p:ext>
    </p:extLst>
  </p:cmAuthor>
  <p:cmAuthor id="2" name="Shari Bedker" initials="SB" lastIdx="1" clrIdx="1">
    <p:extLst>
      <p:ext uri="{19B8F6BF-5375-455C-9EA6-DF929625EA0E}">
        <p15:presenceInfo xmlns:p15="http://schemas.microsoft.com/office/powerpoint/2012/main" userId="0d7ec95f639b885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D5F3"/>
    <a:srgbClr val="33CC33"/>
    <a:srgbClr val="4FCE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53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i Bedker" userId="d257ceab-4548-4808-8783-4d418a151629" providerId="ADAL" clId="{2F33C70F-7652-443E-A573-BEAEF591A6B8}"/>
    <pc:docChg chg="delSld modSld modSection">
      <pc:chgData name="Shari Bedker" userId="d257ceab-4548-4808-8783-4d418a151629" providerId="ADAL" clId="{2F33C70F-7652-443E-A573-BEAEF591A6B8}" dt="2023-12-13T14:46:02.392" v="209" actId="255"/>
      <pc:docMkLst>
        <pc:docMk/>
      </pc:docMkLst>
      <pc:sldChg chg="modSp mod">
        <pc:chgData name="Shari Bedker" userId="d257ceab-4548-4808-8783-4d418a151629" providerId="ADAL" clId="{2F33C70F-7652-443E-A573-BEAEF591A6B8}" dt="2023-12-13T14:43:42.998" v="0" actId="14100"/>
        <pc:sldMkLst>
          <pc:docMk/>
          <pc:sldMk cId="2480627798" sldId="268"/>
        </pc:sldMkLst>
        <pc:picChg chg="mod">
          <ac:chgData name="Shari Bedker" userId="d257ceab-4548-4808-8783-4d418a151629" providerId="ADAL" clId="{2F33C70F-7652-443E-A573-BEAEF591A6B8}" dt="2023-12-13T14:43:42.998" v="0" actId="14100"/>
          <ac:picMkLst>
            <pc:docMk/>
            <pc:sldMk cId="2480627798" sldId="268"/>
            <ac:picMk id="10" creationId="{2F912288-6352-4CD1-BA5D-7CA0CAD9DE51}"/>
          </ac:picMkLst>
        </pc:picChg>
      </pc:sldChg>
      <pc:sldChg chg="modSp mod">
        <pc:chgData name="Shari Bedker" userId="d257ceab-4548-4808-8783-4d418a151629" providerId="ADAL" clId="{2F33C70F-7652-443E-A573-BEAEF591A6B8}" dt="2023-12-13T14:46:02.392" v="209" actId="255"/>
        <pc:sldMkLst>
          <pc:docMk/>
          <pc:sldMk cId="3280161835" sldId="280"/>
        </pc:sldMkLst>
        <pc:spChg chg="mod">
          <ac:chgData name="Shari Bedker" userId="d257ceab-4548-4808-8783-4d418a151629" providerId="ADAL" clId="{2F33C70F-7652-443E-A573-BEAEF591A6B8}" dt="2023-12-13T14:46:02.392" v="209" actId="255"/>
          <ac:spMkLst>
            <pc:docMk/>
            <pc:sldMk cId="3280161835" sldId="280"/>
            <ac:spMk id="6" creationId="{84B212A6-AE6E-4ED3-B4D1-18DD0EDD0D43}"/>
          </ac:spMkLst>
        </pc:spChg>
      </pc:sldChg>
      <pc:sldChg chg="del">
        <pc:chgData name="Shari Bedker" userId="d257ceab-4548-4808-8783-4d418a151629" providerId="ADAL" clId="{2F33C70F-7652-443E-A573-BEAEF591A6B8}" dt="2023-12-13T14:43:55.403" v="1" actId="47"/>
        <pc:sldMkLst>
          <pc:docMk/>
          <pc:sldMk cId="698209088" sldId="319"/>
        </pc:sldMkLst>
      </pc:sldChg>
      <pc:sldChg chg="del">
        <pc:chgData name="Shari Bedker" userId="d257ceab-4548-4808-8783-4d418a151629" providerId="ADAL" clId="{2F33C70F-7652-443E-A573-BEAEF591A6B8}" dt="2023-12-13T14:43:55.403" v="1" actId="47"/>
        <pc:sldMkLst>
          <pc:docMk/>
          <pc:sldMk cId="1681438980" sldId="33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6434"/>
          </a:xfrm>
          <a:prstGeom prst="rect">
            <a:avLst/>
          </a:prstGeom>
        </p:spPr>
        <p:txBody>
          <a:bodyPr vert="horz" lIns="92437" tIns="46219" rIns="92437" bIns="4621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2437" tIns="46219" rIns="92437" bIns="46219" rtlCol="0"/>
          <a:lstStyle>
            <a:lvl1pPr algn="r">
              <a:defRPr sz="1200"/>
            </a:lvl1pPr>
          </a:lstStyle>
          <a:p>
            <a:fld id="{6AF55138-01DE-44CD-AB4D-A3D05325BC55}" type="datetimeFigureOut">
              <a:rPr lang="en-US" smtClean="0"/>
              <a:t>12/13/2023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2437" tIns="46219" rIns="92437" bIns="46219" rtlCol="0" anchor="ctr"/>
          <a:lstStyle/>
          <a:p>
            <a:endParaRPr lang="en-US"/>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2437" tIns="46219" rIns="92437" bIns="4621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3037840" cy="466433"/>
          </a:xfrm>
          <a:prstGeom prst="rect">
            <a:avLst/>
          </a:prstGeom>
        </p:spPr>
        <p:txBody>
          <a:bodyPr vert="horz" lIns="92437" tIns="46219" rIns="92437" bIns="4621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2437" tIns="46219" rIns="92437" bIns="46219" rtlCol="0" anchor="b"/>
          <a:lstStyle>
            <a:lvl1pPr algn="r">
              <a:defRPr sz="1200"/>
            </a:lvl1pPr>
          </a:lstStyle>
          <a:p>
            <a:fld id="{BE33E08C-5D67-4509-9356-0A3AD289D26A}" type="slidenum">
              <a:rPr lang="en-US" smtClean="0"/>
              <a:t>‹#›</a:t>
            </a:fld>
            <a:endParaRPr lang="en-US"/>
          </a:p>
        </p:txBody>
      </p:sp>
    </p:spTree>
    <p:extLst>
      <p:ext uri="{BB962C8B-B14F-4D97-AF65-F5344CB8AC3E}">
        <p14:creationId xmlns:p14="http://schemas.microsoft.com/office/powerpoint/2010/main" val="92093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3CB9A-06A0-4862-A97B-F82C7DE993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C717262-88A5-497E-8B17-B15E732442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0C91FD3-3316-42E9-B2BB-8CF0D957A1C0}"/>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247AABA5-8CC0-4C25-8BFF-746F6DD08C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F14AE5-E48F-4A73-B227-2578B5066B57}"/>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3089284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DD5D3-166B-4A7C-88DF-F79B155519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28BC0E-A112-4272-AB20-1E131519FD5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0133F6-4A34-42D5-972C-B27C296438C3}"/>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8A3ED5B6-1881-4D30-91D9-D8990CC7B0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8925FD-0424-4C09-9082-A417D124CAE3}"/>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2432556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87FA0B-0B3F-434D-8524-C8165D66F19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632C068-0350-42C9-B140-A46D6532EE7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ACD1A3-72D8-474D-8139-FB9320EA2AAC}"/>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06D11E07-74CB-4FED-86A3-4E570D0C15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9F01B3-C7AC-4295-A4AD-1FC47D1644CE}"/>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135037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E896A-1CBE-4DCC-A723-4E83C964A8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9E5EB4-0C05-42AD-B7F5-914C03A397F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FD2437-1270-41F1-94D3-15C049BF2F96}"/>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B0274316-D3EC-4EFE-9394-2BA48EC3C5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0B2E7D-A6F7-4EBA-8A88-BB2831E7DC83}"/>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414018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3E800-E218-4807-816F-4CB919FA3A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EF41F53-25F5-4A3A-9BD0-014418259D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A079840-CF9F-4935-A8F9-1E7F447E901B}"/>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BC1DBC27-7D8F-4D86-A649-BC8AAA9EE5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9A7E33-417F-481F-9720-2A226CC029EB}"/>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539640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AD243-4CBF-4964-8B8C-A8CA6EF99E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508A15-6911-4664-9CA6-709B53EC06D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B7944E-1D7E-49CB-8E4D-D85D1FB824F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4460CD-4F4D-43BF-B325-020068496062}"/>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12A956C2-CAE3-4EBC-B065-41BED9C7C0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499E40-C090-41F4-B750-7E4F0A3494A8}"/>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872542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0E78C-A8A3-4DB4-B691-DB483EE644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1BCC8B-91AF-4D72-90EE-BFEB618704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7923228-BD63-41CF-948E-07FA048D86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C285BC-6CE7-4B47-ACC1-9147417387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CDD7DBA-A9DA-4B76-B511-8FFE0313DEE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7026E3-8457-42FE-B2F9-4FDDB7E7F20F}"/>
              </a:ext>
            </a:extLst>
          </p:cNvPr>
          <p:cNvSpPr>
            <a:spLocks noGrp="1"/>
          </p:cNvSpPr>
          <p:nvPr>
            <p:ph type="dt" sz="half" idx="10"/>
          </p:nvPr>
        </p:nvSpPr>
        <p:spPr/>
        <p:txBody>
          <a:bodyPr/>
          <a:lstStyle/>
          <a:p>
            <a:r>
              <a:rPr lang="en-US"/>
              <a:t>Updated: 9/13/2017</a:t>
            </a:r>
          </a:p>
        </p:txBody>
      </p:sp>
      <p:sp>
        <p:nvSpPr>
          <p:cNvPr id="8" name="Footer Placeholder 7">
            <a:extLst>
              <a:ext uri="{FF2B5EF4-FFF2-40B4-BE49-F238E27FC236}">
                <a16:creationId xmlns:a16="http://schemas.microsoft.com/office/drawing/2014/main" id="{715AE032-CC1E-4B22-A0F5-EE9C9BB412F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93FC3F7-86AE-41B2-9B5B-F749BB2A7E04}"/>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030313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3073D-ED5F-413C-BF9F-FAC48287B93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D3529BE-C87E-4CDF-B130-CEF002CB0A18}"/>
              </a:ext>
            </a:extLst>
          </p:cNvPr>
          <p:cNvSpPr>
            <a:spLocks noGrp="1"/>
          </p:cNvSpPr>
          <p:nvPr>
            <p:ph type="dt" sz="half" idx="10"/>
          </p:nvPr>
        </p:nvSpPr>
        <p:spPr/>
        <p:txBody>
          <a:bodyPr/>
          <a:lstStyle/>
          <a:p>
            <a:r>
              <a:rPr lang="en-US"/>
              <a:t>Updated: 9/13/2017</a:t>
            </a:r>
          </a:p>
        </p:txBody>
      </p:sp>
      <p:sp>
        <p:nvSpPr>
          <p:cNvPr id="4" name="Footer Placeholder 3">
            <a:extLst>
              <a:ext uri="{FF2B5EF4-FFF2-40B4-BE49-F238E27FC236}">
                <a16:creationId xmlns:a16="http://schemas.microsoft.com/office/drawing/2014/main" id="{6B689236-7501-4032-AB74-964F1C8DB2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767E4B-34F3-4DEF-BFE7-77C7F3B24AC9}"/>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07065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576710-A1CD-44E2-BAF9-3ABA286AE9DC}"/>
              </a:ext>
            </a:extLst>
          </p:cNvPr>
          <p:cNvSpPr>
            <a:spLocks noGrp="1"/>
          </p:cNvSpPr>
          <p:nvPr>
            <p:ph type="dt" sz="half" idx="10"/>
          </p:nvPr>
        </p:nvSpPr>
        <p:spPr/>
        <p:txBody>
          <a:bodyPr/>
          <a:lstStyle/>
          <a:p>
            <a:r>
              <a:rPr lang="en-US"/>
              <a:t>Updated: 9/13/2017</a:t>
            </a:r>
          </a:p>
        </p:txBody>
      </p:sp>
      <p:sp>
        <p:nvSpPr>
          <p:cNvPr id="3" name="Footer Placeholder 2">
            <a:extLst>
              <a:ext uri="{FF2B5EF4-FFF2-40B4-BE49-F238E27FC236}">
                <a16:creationId xmlns:a16="http://schemas.microsoft.com/office/drawing/2014/main" id="{AE5D572A-9C2E-45E2-B173-A1D1CB14BB5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2F8176D-7D3F-4FC3-AAD5-585C2DFE9AB7}"/>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55384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9500B-E2F5-450B-88CB-A43FEFA6E2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1E4D9D-1AF8-4A97-8E6C-CE969DD914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398870-C8AE-4BB6-9EA8-A18D7BBD9E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008B7A-2264-4A55-87FF-2DD397DC2E87}"/>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EA56D2BA-C2A2-4208-B07F-C0506ACE3D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A20D76-655C-46D0-99E6-CCCBB73BA4AF}"/>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2571357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7EBF7-8BB5-46D2-9ACB-81EE345D35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ED0E64-7C58-4800-8F46-150978ABB7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F6F069-FF0E-4DF9-AFB0-09729A6C70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E81708-A2D1-482C-8F74-2D0958C6972B}"/>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2B18A93F-845B-4541-9A11-E26C1B3E0A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E10B39-917B-4F5A-8D7A-D527F0A92A88}"/>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3968738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1593BD-30F4-41D4-9AD6-3197AF6F66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4B159DD-5E87-4FBE-AA33-69FAEB60C1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3AB235-6237-4EF9-BCE1-33F9A3A754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Updated: 9/13/2017</a:t>
            </a:r>
          </a:p>
        </p:txBody>
      </p:sp>
      <p:sp>
        <p:nvSpPr>
          <p:cNvPr id="5" name="Footer Placeholder 4">
            <a:extLst>
              <a:ext uri="{FF2B5EF4-FFF2-40B4-BE49-F238E27FC236}">
                <a16:creationId xmlns:a16="http://schemas.microsoft.com/office/drawing/2014/main" id="{DC68D65B-A28F-432E-9D57-0A62A41941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1D8B25D-8708-4171-B376-F78D38C25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0CA47-FB2E-4F55-AEBA-45B5B77DC040}" type="slidenum">
              <a:rPr lang="en-US" smtClean="0"/>
              <a:t>‹#›</a:t>
            </a:fld>
            <a:endParaRPr lang="en-US"/>
          </a:p>
        </p:txBody>
      </p:sp>
    </p:spTree>
    <p:extLst>
      <p:ext uri="{BB962C8B-B14F-4D97-AF65-F5344CB8AC3E}">
        <p14:creationId xmlns:p14="http://schemas.microsoft.com/office/powerpoint/2010/main" val="1466072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hyperlink" Target="https://form.jotform.com/222094192524150"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3.xml.rels><?xml version="1.0" encoding="UTF-8" standalone="yes"?>
<Relationships xmlns="http://schemas.openxmlformats.org/package/2006/relationships"><Relationship Id="rId3" Type="http://schemas.openxmlformats.org/officeDocument/2006/relationships/hyperlink" Target="https://form.jotform.com/222715236449155"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6.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s://www.iwirc.com/file.cfm/3781/content/iwirc-communication-policy.pdf" TargetMode="External"/><Relationship Id="rId7"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hyperlink" Target="http://www.iwirc.com/" TargetMode="External"/><Relationship Id="rId4" Type="http://schemas.openxmlformats.org/officeDocument/2006/relationships/hyperlink" Target="mailto:news@iwirc.com" TargetMode="External"/><Relationship Id="rId9"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4.jp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38.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hyperlink" Target="mailto:sbedker@iwirc.com" TargetMode="External"/><Relationship Id="rId7" Type="http://schemas.openxmlformats.org/officeDocument/2006/relationships/hyperlink" Target="mailto:mfoster@iwirc.com" TargetMode="External"/><Relationship Id="rId12" Type="http://schemas.openxmlformats.org/officeDocument/2006/relationships/image" Target="../media/image5.png"/><Relationship Id="rId2" Type="http://schemas.openxmlformats.org/officeDocument/2006/relationships/hyperlink" Target="https://www.iwirc.com/resources/board-resources" TargetMode="External"/><Relationship Id="rId1" Type="http://schemas.openxmlformats.org/officeDocument/2006/relationships/slideLayout" Target="../slideLayouts/slideLayout1.xml"/><Relationship Id="rId6" Type="http://schemas.openxmlformats.org/officeDocument/2006/relationships/hyperlink" Target="mailto:hmontgomery@iwirc.com" TargetMode="External"/><Relationship Id="rId11" Type="http://schemas.openxmlformats.org/officeDocument/2006/relationships/image" Target="../media/image4.jpg"/><Relationship Id="rId5" Type="http://schemas.openxmlformats.org/officeDocument/2006/relationships/hyperlink" Target="mailto:bgehman@iwirc.com" TargetMode="External"/><Relationship Id="rId10" Type="http://schemas.openxmlformats.org/officeDocument/2006/relationships/image" Target="../media/image3.jpg"/><Relationship Id="rId4" Type="http://schemas.openxmlformats.org/officeDocument/2006/relationships/hyperlink" Target="mailto:Ccschnapp@iwirc.com" TargetMode="External"/><Relationship Id="rId9"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157592" y="3587733"/>
            <a:ext cx="10016543" cy="3530325"/>
          </a:xfrm>
        </p:spPr>
        <p:txBody>
          <a:bodyPr>
            <a:normAutofit/>
          </a:bodyPr>
          <a:lstStyle/>
          <a:p>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532347" y="2980605"/>
            <a:ext cx="4949505" cy="1754326"/>
          </a:xfrm>
          <a:prstGeom prst="rect">
            <a:avLst/>
          </a:prstGeom>
          <a:noFill/>
        </p:spPr>
        <p:txBody>
          <a:bodyPr wrap="square" rtlCol="0">
            <a:spAutoFit/>
          </a:bodyPr>
          <a:lstStyle/>
          <a:p>
            <a:pPr algn="ctr"/>
            <a:r>
              <a:rPr lang="en-US" sz="4800" dirty="0">
                <a:solidFill>
                  <a:srgbClr val="7030A0"/>
                </a:solidFill>
              </a:rPr>
              <a:t>Board Member Bootcamp</a:t>
            </a:r>
          </a:p>
          <a:p>
            <a:pPr algn="ctr"/>
            <a:r>
              <a:rPr lang="en-US" sz="1200" dirty="0">
                <a:solidFill>
                  <a:srgbClr val="7030A0"/>
                </a:solidFill>
              </a:rPr>
              <a:t>December 2023</a:t>
            </a:r>
          </a:p>
        </p:txBody>
      </p:sp>
      <p:pic>
        <p:nvPicPr>
          <p:cNvPr id="9" name="Picture 8" descr="A picture containing text, clipart&#10;&#10;Description automatically generated">
            <a:extLst>
              <a:ext uri="{FF2B5EF4-FFF2-40B4-BE49-F238E27FC236}">
                <a16:creationId xmlns:a16="http://schemas.microsoft.com/office/drawing/2014/main" id="{1CE431C5-E9BF-4AB2-8029-D2925E6FC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3" name="Picture 12" descr="Logo, company name&#10;&#10;Description automatically generated">
            <a:extLst>
              <a:ext uri="{FF2B5EF4-FFF2-40B4-BE49-F238E27FC236}">
                <a16:creationId xmlns:a16="http://schemas.microsoft.com/office/drawing/2014/main" id="{915DB1E8-0AA3-4830-BD60-C998AFE8C1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4" name="Picture 13" descr="Logo, company name&#10;&#10;Description automatically generated">
            <a:extLst>
              <a:ext uri="{FF2B5EF4-FFF2-40B4-BE49-F238E27FC236}">
                <a16:creationId xmlns:a16="http://schemas.microsoft.com/office/drawing/2014/main" id="{8781C1DF-4F32-4259-A8EC-6D28DF9D6C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5" name="Picture 14" descr="Logo, company name&#10;&#10;Description automatically generated">
            <a:extLst>
              <a:ext uri="{FF2B5EF4-FFF2-40B4-BE49-F238E27FC236}">
                <a16:creationId xmlns:a16="http://schemas.microsoft.com/office/drawing/2014/main" id="{3EB6DA09-2195-46C2-9408-8DD4D119DE5E}"/>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634FB11-3634-4A3A-9B65-BC8C62FF41E5}"/>
              </a:ext>
            </a:extLst>
          </p:cNvPr>
          <p:cNvSpPr>
            <a:spLocks noGrp="1"/>
          </p:cNvSpPr>
          <p:nvPr>
            <p:ph type="sldNum" sz="quarter" idx="12"/>
          </p:nvPr>
        </p:nvSpPr>
        <p:spPr/>
        <p:txBody>
          <a:bodyPr/>
          <a:lstStyle/>
          <a:p>
            <a:fld id="{3620CA47-FB2E-4F55-AEBA-45B5B77DC040}" type="slidenum">
              <a:rPr lang="en-US" smtClean="0"/>
              <a:t>1</a:t>
            </a:fld>
            <a:endParaRPr lang="en-US"/>
          </a:p>
        </p:txBody>
      </p:sp>
    </p:spTree>
    <p:extLst>
      <p:ext uri="{BB962C8B-B14F-4D97-AF65-F5344CB8AC3E}">
        <p14:creationId xmlns:p14="http://schemas.microsoft.com/office/powerpoint/2010/main" val="2273298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817685" y="4092294"/>
            <a:ext cx="6556630" cy="728314"/>
          </a:xfrm>
        </p:spPr>
        <p:txBody>
          <a:bodyPr>
            <a:normAutofit fontScale="90000"/>
          </a:bodyPr>
          <a:lstStyle/>
          <a:p>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358526" y="1658565"/>
            <a:ext cx="662566" cy="662566"/>
          </a:xfrm>
          <a:prstGeom prst="rect">
            <a:avLst/>
          </a:prstGeom>
        </p:spPr>
      </p:pic>
      <p:sp>
        <p:nvSpPr>
          <p:cNvPr id="6" name="TextBox 5">
            <a:extLst>
              <a:ext uri="{FF2B5EF4-FFF2-40B4-BE49-F238E27FC236}">
                <a16:creationId xmlns:a16="http://schemas.microsoft.com/office/drawing/2014/main" id="{84B212A6-AE6E-4ED3-B4D1-18DD0EDD0D43}"/>
              </a:ext>
            </a:extLst>
          </p:cNvPr>
          <p:cNvSpPr txBox="1"/>
          <p:nvPr/>
        </p:nvSpPr>
        <p:spPr>
          <a:xfrm>
            <a:off x="787748" y="2593485"/>
            <a:ext cx="10737908" cy="3816429"/>
          </a:xfrm>
          <a:prstGeom prst="rect">
            <a:avLst/>
          </a:prstGeom>
          <a:noFill/>
        </p:spPr>
        <p:txBody>
          <a:bodyPr wrap="square" rtlCol="0">
            <a:spAutoFit/>
          </a:bodyPr>
          <a:lstStyle/>
          <a:p>
            <a:pPr marL="285750" indent="-285750">
              <a:buBlip>
                <a:blip r:embed="rId3"/>
              </a:buBlip>
            </a:pPr>
            <a:r>
              <a:rPr lang="en-US" sz="1600" dirty="0"/>
              <a:t>Annual Leadership Summit for Board of Directors and Network Chairs held over a 3 day period in late July/early August</a:t>
            </a:r>
            <a:br>
              <a:rPr lang="en-US" sz="1600" dirty="0"/>
            </a:br>
            <a:r>
              <a:rPr lang="en-US" sz="1600" dirty="0"/>
              <a:t>				</a:t>
            </a:r>
            <a:r>
              <a:rPr lang="en-US" sz="1600" b="1" dirty="0">
                <a:solidFill>
                  <a:srgbClr val="7030A0"/>
                </a:solidFill>
              </a:rPr>
              <a:t>Hosting Leadership Summit</a:t>
            </a:r>
          </a:p>
          <a:p>
            <a:pPr marL="285750" indent="-285750">
              <a:buBlip>
                <a:blip r:embed="rId3"/>
              </a:buBlip>
            </a:pPr>
            <a:r>
              <a:rPr lang="en-US" sz="1600" dirty="0"/>
              <a:t>April 15-Notice sent out to all Networks that summit proposals are being accepted.  IWIRC International will provide financial support in addition to local sponsors.</a:t>
            </a:r>
          </a:p>
          <a:p>
            <a:pPr marL="285750" indent="-285750">
              <a:buBlip>
                <a:blip r:embed="rId3"/>
              </a:buBlip>
            </a:pPr>
            <a:r>
              <a:rPr lang="en-US" sz="1600" dirty="0"/>
              <a:t>July 15-Deadline for submission of proposals for Leadership Summit in 2 years</a:t>
            </a:r>
          </a:p>
          <a:p>
            <a:pPr marL="285750" indent="-285750">
              <a:buBlip>
                <a:blip r:embed="rId3"/>
              </a:buBlip>
            </a:pPr>
            <a:r>
              <a:rPr lang="en-US" sz="1600" dirty="0"/>
              <a:t>July 20-Executive Committee reviews proposals and selects host network for next year’s Leadership Summit</a:t>
            </a:r>
          </a:p>
          <a:p>
            <a:pPr marL="285750" indent="-285750">
              <a:buBlip>
                <a:blip r:embed="rId3"/>
              </a:buBlip>
            </a:pPr>
            <a:r>
              <a:rPr lang="en-US" sz="1600" dirty="0"/>
              <a:t>August 3-5-Announcement of next year’s host Network in 2 years at Leadership Summit                                                        			           </a:t>
            </a:r>
            <a:r>
              <a:rPr lang="en-US" sz="1600" b="1" dirty="0">
                <a:solidFill>
                  <a:srgbClr val="7030A0"/>
                </a:solidFill>
              </a:rPr>
              <a:t>Leadership Summit Application Process</a:t>
            </a:r>
          </a:p>
          <a:p>
            <a:pPr marL="285750" indent="-285750">
              <a:buBlip>
                <a:blip r:embed="rId3"/>
              </a:buBlip>
            </a:pPr>
            <a:r>
              <a:rPr lang="en-US" sz="1600" dirty="0"/>
              <a:t>10 non-board/network chair slots available to the Summit, by application</a:t>
            </a:r>
          </a:p>
          <a:p>
            <a:pPr marL="285750" indent="-285750">
              <a:buBlip>
                <a:blip r:embed="rId3"/>
              </a:buBlip>
            </a:pPr>
            <a:r>
              <a:rPr lang="en-US" sz="1600" dirty="0"/>
              <a:t>January 15-Notice sent to all members to apply for 10 non-board/network chair registrations to Leadership Summit</a:t>
            </a:r>
          </a:p>
          <a:p>
            <a:pPr marL="285750" indent="-285750">
              <a:buBlip>
                <a:blip r:embed="rId3"/>
              </a:buBlip>
            </a:pPr>
            <a:r>
              <a:rPr lang="en-US" sz="1600" dirty="0"/>
              <a:t>March 30-Applications due and sent to membership committee for initial review and recommendations to Executive Committee</a:t>
            </a:r>
          </a:p>
          <a:p>
            <a:pPr marL="285750" indent="-285750">
              <a:buBlip>
                <a:blip r:embed="rId3"/>
              </a:buBlip>
            </a:pPr>
            <a:r>
              <a:rPr lang="en-US" sz="1600" dirty="0"/>
              <a:t>April 30-Executive Committee finalizes list of 10 non-board/network chair registrations to Leadership Summit</a:t>
            </a:r>
          </a:p>
          <a:p>
            <a:pPr marL="285750" indent="-285750">
              <a:buBlip>
                <a:blip r:embed="rId3"/>
              </a:buBlip>
            </a:pPr>
            <a:r>
              <a:rPr lang="en-US" sz="1600" dirty="0"/>
              <a:t>May 1-Notification sent to 10 non-board/network chair invitees for the Leadership Summit</a:t>
            </a:r>
          </a:p>
          <a:p>
            <a:pPr marL="285750" indent="-285750">
              <a:buBlip>
                <a:blip r:embed="rId3"/>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14BC77A8-09B0-4CBB-8E4F-385768E81A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2038081-F35E-4110-9A10-973A9F1D6A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D26DF755-B12C-4CC1-838C-BCCB59C4D9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A02C17C-D2F7-4A03-A84D-E5D1AD99964B}"/>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TextBox 2">
            <a:extLst>
              <a:ext uri="{FF2B5EF4-FFF2-40B4-BE49-F238E27FC236}">
                <a16:creationId xmlns:a16="http://schemas.microsoft.com/office/drawing/2014/main" id="{0311E917-CFF2-4C17-901F-8B18881297E9}"/>
              </a:ext>
            </a:extLst>
          </p:cNvPr>
          <p:cNvSpPr txBox="1"/>
          <p:nvPr/>
        </p:nvSpPr>
        <p:spPr>
          <a:xfrm>
            <a:off x="1043553" y="2131820"/>
            <a:ext cx="9128502" cy="461665"/>
          </a:xfrm>
          <a:prstGeom prst="rect">
            <a:avLst/>
          </a:prstGeom>
          <a:noFill/>
        </p:spPr>
        <p:txBody>
          <a:bodyPr wrap="square" rtlCol="0">
            <a:spAutoFit/>
          </a:bodyPr>
          <a:lstStyle/>
          <a:p>
            <a:pPr algn="ctr"/>
            <a:r>
              <a:rPr lang="en-US" sz="2400" b="1" dirty="0">
                <a:solidFill>
                  <a:srgbClr val="7030A0"/>
                </a:solidFill>
              </a:rPr>
              <a:t>Leadership Summit Information</a:t>
            </a:r>
          </a:p>
        </p:txBody>
      </p:sp>
      <p:sp>
        <p:nvSpPr>
          <p:cNvPr id="7" name="Slide Number Placeholder 6">
            <a:extLst>
              <a:ext uri="{FF2B5EF4-FFF2-40B4-BE49-F238E27FC236}">
                <a16:creationId xmlns:a16="http://schemas.microsoft.com/office/drawing/2014/main" id="{0461A26B-497C-4B5B-BE8C-2FE2C11522DC}"/>
              </a:ext>
            </a:extLst>
          </p:cNvPr>
          <p:cNvSpPr>
            <a:spLocks noGrp="1"/>
          </p:cNvSpPr>
          <p:nvPr>
            <p:ph type="sldNum" sz="quarter" idx="12"/>
          </p:nvPr>
        </p:nvSpPr>
        <p:spPr/>
        <p:txBody>
          <a:bodyPr/>
          <a:lstStyle/>
          <a:p>
            <a:fld id="{3620CA47-FB2E-4F55-AEBA-45B5B77DC040}" type="slidenum">
              <a:rPr lang="en-US" smtClean="0"/>
              <a:t>10</a:t>
            </a:fld>
            <a:endParaRPr lang="en-US"/>
          </a:p>
        </p:txBody>
      </p:sp>
    </p:spTree>
    <p:extLst>
      <p:ext uri="{BB962C8B-B14F-4D97-AF65-F5344CB8AC3E}">
        <p14:creationId xmlns:p14="http://schemas.microsoft.com/office/powerpoint/2010/main" val="3280161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sz="4800" b="1" dirty="0">
                <a:solidFill>
                  <a:srgbClr val="7030A0"/>
                </a:solidFill>
              </a:rPr>
              <a:t>Governance Structure</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E59340E-C134-4A82-A350-3BB26DA72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1AB5868B-BC05-439E-B30D-EEE80F80C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46FE2270-D3C7-4C14-BFD7-C668920810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C76A4941-AF21-4F34-9291-8C20E097938A}"/>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A4E7D3C-FFB6-4BB9-9DA3-42DDB4A96281}"/>
              </a:ext>
            </a:extLst>
          </p:cNvPr>
          <p:cNvSpPr>
            <a:spLocks noGrp="1"/>
          </p:cNvSpPr>
          <p:nvPr>
            <p:ph type="sldNum" sz="quarter" idx="12"/>
          </p:nvPr>
        </p:nvSpPr>
        <p:spPr/>
        <p:txBody>
          <a:bodyPr/>
          <a:lstStyle/>
          <a:p>
            <a:fld id="{3620CA47-FB2E-4F55-AEBA-45B5B77DC040}" type="slidenum">
              <a:rPr lang="en-US" smtClean="0"/>
              <a:t>11</a:t>
            </a:fld>
            <a:endParaRPr lang="en-US"/>
          </a:p>
        </p:txBody>
      </p:sp>
    </p:spTree>
    <p:extLst>
      <p:ext uri="{BB962C8B-B14F-4D97-AF65-F5344CB8AC3E}">
        <p14:creationId xmlns:p14="http://schemas.microsoft.com/office/powerpoint/2010/main" val="3519564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Picture 67">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4159783" y="4561000"/>
            <a:ext cx="1798703" cy="952856"/>
          </a:xfrm>
          <a:prstGeom prst="rect">
            <a:avLst/>
          </a:prstGeom>
        </p:spPr>
      </p:pic>
      <p:pic>
        <p:nvPicPr>
          <p:cNvPr id="3" name="Picture 2">
            <a:extLst>
              <a:ext uri="{FF2B5EF4-FFF2-40B4-BE49-F238E27FC236}">
                <a16:creationId xmlns:a16="http://schemas.microsoft.com/office/drawing/2014/main" id="{117A9E29-F7FD-47F1-991A-C92B44D27631}"/>
              </a:ext>
            </a:extLst>
          </p:cNvPr>
          <p:cNvPicPr>
            <a:picLocks noChangeAspect="1"/>
          </p:cNvPicPr>
          <p:nvPr/>
        </p:nvPicPr>
        <p:blipFill>
          <a:blip r:embed="rId2"/>
          <a:stretch>
            <a:fillRect/>
          </a:stretch>
        </p:blipFill>
        <p:spPr>
          <a:xfrm>
            <a:off x="7976669" y="2513961"/>
            <a:ext cx="1828959" cy="896190"/>
          </a:xfrm>
          <a:prstGeom prst="rect">
            <a:avLst/>
          </a:prstGeom>
        </p:spPr>
      </p:pic>
      <p:pic>
        <p:nvPicPr>
          <p:cNvPr id="15" name="Picture 14">
            <a:extLst>
              <a:ext uri="{FF2B5EF4-FFF2-40B4-BE49-F238E27FC236}">
                <a16:creationId xmlns:a16="http://schemas.microsoft.com/office/drawing/2014/main" id="{15DFBA0B-9AD7-4DCC-A1B8-204E6CD91E6D}"/>
              </a:ext>
            </a:extLst>
          </p:cNvPr>
          <p:cNvPicPr>
            <a:picLocks noChangeAspect="1"/>
          </p:cNvPicPr>
          <p:nvPr/>
        </p:nvPicPr>
        <p:blipFill>
          <a:blip r:embed="rId2"/>
          <a:stretch>
            <a:fillRect/>
          </a:stretch>
        </p:blipFill>
        <p:spPr>
          <a:xfrm>
            <a:off x="2211929" y="3534240"/>
            <a:ext cx="1828959" cy="896190"/>
          </a:xfrm>
          <a:prstGeom prst="rect">
            <a:avLst/>
          </a:prstGeom>
        </p:spPr>
      </p:pic>
      <p:pic>
        <p:nvPicPr>
          <p:cNvPr id="64" name="Picture 63">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9959366" y="3529940"/>
            <a:ext cx="1798703" cy="896190"/>
          </a:xfrm>
          <a:prstGeom prst="rect">
            <a:avLst/>
          </a:prstGeom>
        </p:spPr>
      </p:pic>
      <p:pic>
        <p:nvPicPr>
          <p:cNvPr id="8" name="Picture 7">
            <a:extLst>
              <a:ext uri="{FF2B5EF4-FFF2-40B4-BE49-F238E27FC236}">
                <a16:creationId xmlns:a16="http://schemas.microsoft.com/office/drawing/2014/main" id="{98A784CA-6A9A-4792-959B-970A96C8EECE}"/>
              </a:ext>
            </a:extLst>
          </p:cNvPr>
          <p:cNvPicPr>
            <a:picLocks noChangeAspect="1"/>
          </p:cNvPicPr>
          <p:nvPr/>
        </p:nvPicPr>
        <p:blipFill>
          <a:blip r:embed="rId2"/>
          <a:stretch>
            <a:fillRect/>
          </a:stretch>
        </p:blipFill>
        <p:spPr>
          <a:xfrm>
            <a:off x="6084904" y="3550409"/>
            <a:ext cx="1747293" cy="856174"/>
          </a:xfrm>
          <a:prstGeom prst="rect">
            <a:avLst/>
          </a:prstGeom>
        </p:spPr>
      </p:pic>
      <p:pic>
        <p:nvPicPr>
          <p:cNvPr id="62" name="Picture 61">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4134111" y="2513961"/>
            <a:ext cx="1828960" cy="896190"/>
          </a:xfrm>
          <a:prstGeom prst="rect">
            <a:avLst/>
          </a:prstGeom>
        </p:spPr>
      </p:pic>
      <p:pic>
        <p:nvPicPr>
          <p:cNvPr id="61" name="Picture 60">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2231589" y="2499801"/>
            <a:ext cx="1828800" cy="911186"/>
          </a:xfrm>
          <a:prstGeom prst="rect">
            <a:avLst/>
          </a:prstGeom>
        </p:spPr>
      </p:pic>
      <p:sp>
        <p:nvSpPr>
          <p:cNvPr id="4" name="TextBox 3">
            <a:extLst>
              <a:ext uri="{FF2B5EF4-FFF2-40B4-BE49-F238E27FC236}">
                <a16:creationId xmlns:a16="http://schemas.microsoft.com/office/drawing/2014/main" id="{69198593-9955-4E7F-80BE-4F7A7B298106}"/>
              </a:ext>
            </a:extLst>
          </p:cNvPr>
          <p:cNvSpPr txBox="1"/>
          <p:nvPr/>
        </p:nvSpPr>
        <p:spPr>
          <a:xfrm>
            <a:off x="3545032" y="245036"/>
            <a:ext cx="3797963" cy="400110"/>
          </a:xfrm>
          <a:prstGeom prst="rect">
            <a:avLst/>
          </a:prstGeom>
          <a:noFill/>
        </p:spPr>
        <p:txBody>
          <a:bodyPr wrap="none" rtlCol="0">
            <a:spAutoFit/>
          </a:bodyPr>
          <a:lstStyle/>
          <a:p>
            <a:r>
              <a:rPr lang="en-US" sz="2000" b="1" dirty="0"/>
              <a:t>IWIRC Governance Structure 2024</a:t>
            </a:r>
          </a:p>
        </p:txBody>
      </p:sp>
      <p:sp>
        <p:nvSpPr>
          <p:cNvPr id="5" name="TextBox 4">
            <a:extLst>
              <a:ext uri="{FF2B5EF4-FFF2-40B4-BE49-F238E27FC236}">
                <a16:creationId xmlns:a16="http://schemas.microsoft.com/office/drawing/2014/main" id="{FBD54C3C-976D-42DB-B615-660D3C8A2F04}"/>
              </a:ext>
            </a:extLst>
          </p:cNvPr>
          <p:cNvSpPr txBox="1"/>
          <p:nvPr/>
        </p:nvSpPr>
        <p:spPr>
          <a:xfrm>
            <a:off x="284072" y="653916"/>
            <a:ext cx="1982659" cy="338554"/>
          </a:xfrm>
          <a:prstGeom prst="rect">
            <a:avLst/>
          </a:prstGeom>
          <a:noFill/>
        </p:spPr>
        <p:txBody>
          <a:bodyPr wrap="none" rtlCol="0">
            <a:spAutoFit/>
          </a:bodyPr>
          <a:lstStyle/>
          <a:p>
            <a:r>
              <a:rPr lang="en-US" sz="1600" b="1" dirty="0"/>
              <a:t>Executive Committee</a:t>
            </a:r>
          </a:p>
        </p:txBody>
      </p:sp>
      <p:sp>
        <p:nvSpPr>
          <p:cNvPr id="7" name="TextBox 6">
            <a:extLst>
              <a:ext uri="{FF2B5EF4-FFF2-40B4-BE49-F238E27FC236}">
                <a16:creationId xmlns:a16="http://schemas.microsoft.com/office/drawing/2014/main" id="{E93D35F2-2DA1-4D7A-AC11-2635C62F36C3}"/>
              </a:ext>
            </a:extLst>
          </p:cNvPr>
          <p:cNvSpPr txBox="1"/>
          <p:nvPr/>
        </p:nvSpPr>
        <p:spPr>
          <a:xfrm>
            <a:off x="7787438" y="954130"/>
            <a:ext cx="1828800" cy="896112"/>
          </a:xfrm>
          <a:prstGeom prst="rect">
            <a:avLst/>
          </a:prstGeom>
          <a:solidFill>
            <a:schemeClr val="accent6">
              <a:lumMod val="40000"/>
              <a:lumOff val="60000"/>
            </a:schemeClr>
          </a:solidFill>
        </p:spPr>
        <p:txBody>
          <a:bodyPr wrap="square" rtlCol="0">
            <a:spAutoFit/>
          </a:bodyPr>
          <a:lstStyle/>
          <a:p>
            <a:pPr algn="ctr"/>
            <a:endParaRPr lang="en-US" sz="1100" b="1" dirty="0"/>
          </a:p>
          <a:p>
            <a:endParaRPr lang="en-US" sz="1100" dirty="0"/>
          </a:p>
        </p:txBody>
      </p:sp>
      <p:sp>
        <p:nvSpPr>
          <p:cNvPr id="12" name="TextBox 11">
            <a:extLst>
              <a:ext uri="{FF2B5EF4-FFF2-40B4-BE49-F238E27FC236}">
                <a16:creationId xmlns:a16="http://schemas.microsoft.com/office/drawing/2014/main" id="{F88DD6CC-AFA1-463C-969E-14397454CCE6}"/>
              </a:ext>
            </a:extLst>
          </p:cNvPr>
          <p:cNvSpPr txBox="1"/>
          <p:nvPr/>
        </p:nvSpPr>
        <p:spPr>
          <a:xfrm>
            <a:off x="9727864" y="944498"/>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13" name="TextBox 12">
            <a:extLst>
              <a:ext uri="{FF2B5EF4-FFF2-40B4-BE49-F238E27FC236}">
                <a16:creationId xmlns:a16="http://schemas.microsoft.com/office/drawing/2014/main" id="{F8D2C0C5-3C28-40AA-B7A5-6A0E7535FA62}"/>
              </a:ext>
            </a:extLst>
          </p:cNvPr>
          <p:cNvSpPr txBox="1"/>
          <p:nvPr/>
        </p:nvSpPr>
        <p:spPr>
          <a:xfrm>
            <a:off x="235931" y="1966046"/>
            <a:ext cx="2314031" cy="338554"/>
          </a:xfrm>
          <a:prstGeom prst="rect">
            <a:avLst/>
          </a:prstGeom>
          <a:noFill/>
        </p:spPr>
        <p:txBody>
          <a:bodyPr wrap="none" rtlCol="0">
            <a:spAutoFit/>
          </a:bodyPr>
          <a:lstStyle/>
          <a:p>
            <a:pPr algn="ctr"/>
            <a:r>
              <a:rPr lang="en-US" sz="1600" b="1" dirty="0"/>
              <a:t>Management Committee</a:t>
            </a:r>
          </a:p>
        </p:txBody>
      </p:sp>
      <p:sp>
        <p:nvSpPr>
          <p:cNvPr id="14" name="TextBox 13">
            <a:extLst>
              <a:ext uri="{FF2B5EF4-FFF2-40B4-BE49-F238E27FC236}">
                <a16:creationId xmlns:a16="http://schemas.microsoft.com/office/drawing/2014/main" id="{E152DD03-90C8-4715-9E63-D694287E1738}"/>
              </a:ext>
            </a:extLst>
          </p:cNvPr>
          <p:cNvSpPr txBox="1"/>
          <p:nvPr/>
        </p:nvSpPr>
        <p:spPr>
          <a:xfrm>
            <a:off x="6057025" y="2525058"/>
            <a:ext cx="1825428" cy="897622"/>
          </a:xfrm>
          <a:prstGeom prst="rect">
            <a:avLst/>
          </a:prstGeom>
          <a:solidFill>
            <a:srgbClr val="CC99FF"/>
          </a:solidFill>
        </p:spPr>
        <p:txBody>
          <a:bodyPr wrap="square" rtlCol="0">
            <a:spAutoFit/>
          </a:bodyPr>
          <a:lstStyle/>
          <a:p>
            <a:endParaRPr lang="en-US" dirty="0"/>
          </a:p>
        </p:txBody>
      </p:sp>
      <p:sp>
        <p:nvSpPr>
          <p:cNvPr id="16" name="TextBox 15">
            <a:extLst>
              <a:ext uri="{FF2B5EF4-FFF2-40B4-BE49-F238E27FC236}">
                <a16:creationId xmlns:a16="http://schemas.microsoft.com/office/drawing/2014/main" id="{5996CFD6-775E-426A-A5AF-477928F43467}"/>
              </a:ext>
            </a:extLst>
          </p:cNvPr>
          <p:cNvSpPr txBox="1"/>
          <p:nvPr/>
        </p:nvSpPr>
        <p:spPr>
          <a:xfrm>
            <a:off x="4126876" y="3543758"/>
            <a:ext cx="1843430" cy="911637"/>
          </a:xfrm>
          <a:prstGeom prst="rect">
            <a:avLst/>
          </a:prstGeom>
          <a:solidFill>
            <a:srgbClr val="CC99FF"/>
          </a:solidFill>
          <a:ln w="57150">
            <a:solidFill>
              <a:schemeClr val="bg1"/>
            </a:solidFill>
          </a:ln>
        </p:spPr>
        <p:txBody>
          <a:bodyPr wrap="square" rtlCol="0">
            <a:spAutoFit/>
          </a:bodyPr>
          <a:lstStyle/>
          <a:p>
            <a:endParaRPr lang="en-US" dirty="0"/>
          </a:p>
        </p:txBody>
      </p:sp>
      <p:sp>
        <p:nvSpPr>
          <p:cNvPr id="17" name="TextBox 16">
            <a:extLst>
              <a:ext uri="{FF2B5EF4-FFF2-40B4-BE49-F238E27FC236}">
                <a16:creationId xmlns:a16="http://schemas.microsoft.com/office/drawing/2014/main" id="{425CE465-8E59-4C5A-B23D-C9E46C3A90CB}"/>
              </a:ext>
            </a:extLst>
          </p:cNvPr>
          <p:cNvSpPr txBox="1"/>
          <p:nvPr/>
        </p:nvSpPr>
        <p:spPr>
          <a:xfrm>
            <a:off x="7965162" y="3513162"/>
            <a:ext cx="1825428" cy="897622"/>
          </a:xfrm>
          <a:prstGeom prst="rect">
            <a:avLst/>
          </a:prstGeom>
          <a:solidFill>
            <a:srgbClr val="CC99FF"/>
          </a:solidFill>
        </p:spPr>
        <p:txBody>
          <a:bodyPr wrap="square" rtlCol="0">
            <a:spAutoFit/>
          </a:bodyPr>
          <a:lstStyle/>
          <a:p>
            <a:endParaRPr lang="en-US" dirty="0"/>
          </a:p>
        </p:txBody>
      </p:sp>
      <p:sp>
        <p:nvSpPr>
          <p:cNvPr id="21" name="TextBox 20">
            <a:extLst>
              <a:ext uri="{FF2B5EF4-FFF2-40B4-BE49-F238E27FC236}">
                <a16:creationId xmlns:a16="http://schemas.microsoft.com/office/drawing/2014/main" id="{4C6F9A14-06A5-4085-B5DE-24F62B5CB5ED}"/>
              </a:ext>
            </a:extLst>
          </p:cNvPr>
          <p:cNvSpPr txBox="1"/>
          <p:nvPr/>
        </p:nvSpPr>
        <p:spPr>
          <a:xfrm>
            <a:off x="2160996" y="4531376"/>
            <a:ext cx="1868512" cy="1005840"/>
          </a:xfrm>
          <a:prstGeom prst="rect">
            <a:avLst/>
          </a:prstGeom>
          <a:solidFill>
            <a:srgbClr val="CC99FF"/>
          </a:solidFill>
          <a:ln w="76200">
            <a:solidFill>
              <a:schemeClr val="bg1"/>
            </a:solidFill>
          </a:ln>
        </p:spPr>
        <p:txBody>
          <a:bodyPr wrap="square" rtlCol="0">
            <a:spAutoFit/>
          </a:bodyPr>
          <a:lstStyle/>
          <a:p>
            <a:endParaRPr lang="en-US" dirty="0"/>
          </a:p>
        </p:txBody>
      </p:sp>
      <p:sp>
        <p:nvSpPr>
          <p:cNvPr id="22" name="TextBox 21">
            <a:extLst>
              <a:ext uri="{FF2B5EF4-FFF2-40B4-BE49-F238E27FC236}">
                <a16:creationId xmlns:a16="http://schemas.microsoft.com/office/drawing/2014/main" id="{8E4A84C0-0C73-4933-959D-A68820EBE22C}"/>
              </a:ext>
            </a:extLst>
          </p:cNvPr>
          <p:cNvSpPr txBox="1"/>
          <p:nvPr/>
        </p:nvSpPr>
        <p:spPr>
          <a:xfrm>
            <a:off x="261455" y="5585766"/>
            <a:ext cx="1828800" cy="897622"/>
          </a:xfrm>
          <a:prstGeom prst="rect">
            <a:avLst/>
          </a:prstGeom>
          <a:solidFill>
            <a:srgbClr val="CC99FF"/>
          </a:solidFill>
        </p:spPr>
        <p:txBody>
          <a:bodyPr wrap="square" rtlCol="0">
            <a:spAutoFit/>
          </a:bodyPr>
          <a:lstStyle/>
          <a:p>
            <a:endParaRPr lang="en-US" dirty="0"/>
          </a:p>
        </p:txBody>
      </p:sp>
      <p:sp>
        <p:nvSpPr>
          <p:cNvPr id="26" name="TextBox 25">
            <a:extLst>
              <a:ext uri="{FF2B5EF4-FFF2-40B4-BE49-F238E27FC236}">
                <a16:creationId xmlns:a16="http://schemas.microsoft.com/office/drawing/2014/main" id="{B7DD0BC0-058C-4519-9CA6-F8821923BE9D}"/>
              </a:ext>
            </a:extLst>
          </p:cNvPr>
          <p:cNvSpPr txBox="1"/>
          <p:nvPr/>
        </p:nvSpPr>
        <p:spPr>
          <a:xfrm>
            <a:off x="226163" y="961374"/>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27" name="TextBox 26">
            <a:extLst>
              <a:ext uri="{FF2B5EF4-FFF2-40B4-BE49-F238E27FC236}">
                <a16:creationId xmlns:a16="http://schemas.microsoft.com/office/drawing/2014/main" id="{CB3201DF-E6E0-4494-8B61-1B6D6637FCA1}"/>
              </a:ext>
            </a:extLst>
          </p:cNvPr>
          <p:cNvSpPr txBox="1"/>
          <p:nvPr/>
        </p:nvSpPr>
        <p:spPr>
          <a:xfrm>
            <a:off x="2148455" y="961374"/>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28" name="TextBox 27">
            <a:extLst>
              <a:ext uri="{FF2B5EF4-FFF2-40B4-BE49-F238E27FC236}">
                <a16:creationId xmlns:a16="http://schemas.microsoft.com/office/drawing/2014/main" id="{437E9857-E5B5-4E59-9C4C-7C6E39675E44}"/>
              </a:ext>
            </a:extLst>
          </p:cNvPr>
          <p:cNvSpPr txBox="1"/>
          <p:nvPr/>
        </p:nvSpPr>
        <p:spPr>
          <a:xfrm>
            <a:off x="4016449" y="946006"/>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29" name="TextBox 28">
            <a:extLst>
              <a:ext uri="{FF2B5EF4-FFF2-40B4-BE49-F238E27FC236}">
                <a16:creationId xmlns:a16="http://schemas.microsoft.com/office/drawing/2014/main" id="{C92AD275-E81F-4144-8481-D02FCAEF49BE}"/>
              </a:ext>
            </a:extLst>
          </p:cNvPr>
          <p:cNvSpPr txBox="1"/>
          <p:nvPr/>
        </p:nvSpPr>
        <p:spPr>
          <a:xfrm>
            <a:off x="5926205" y="970532"/>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30" name="TextBox 29">
            <a:extLst>
              <a:ext uri="{FF2B5EF4-FFF2-40B4-BE49-F238E27FC236}">
                <a16:creationId xmlns:a16="http://schemas.microsoft.com/office/drawing/2014/main" id="{557447D4-8119-49C1-A4DD-8E07DC1B97B4}"/>
              </a:ext>
            </a:extLst>
          </p:cNvPr>
          <p:cNvSpPr txBox="1"/>
          <p:nvPr/>
        </p:nvSpPr>
        <p:spPr>
          <a:xfrm>
            <a:off x="185963" y="1023977"/>
            <a:ext cx="1880776" cy="738664"/>
          </a:xfrm>
          <a:prstGeom prst="rect">
            <a:avLst/>
          </a:prstGeom>
          <a:noFill/>
        </p:spPr>
        <p:txBody>
          <a:bodyPr wrap="square" rtlCol="0">
            <a:spAutoFit/>
          </a:bodyPr>
          <a:lstStyle/>
          <a:p>
            <a:pPr algn="ctr"/>
            <a:r>
              <a:rPr lang="en-US" sz="1400" b="1" dirty="0"/>
              <a:t>Chair</a:t>
            </a:r>
          </a:p>
          <a:p>
            <a:pPr algn="ctr"/>
            <a:r>
              <a:rPr lang="en-US" sz="1400" b="1" dirty="0"/>
              <a:t>Karen Fellowes</a:t>
            </a:r>
            <a:br>
              <a:rPr lang="en-US" sz="1400" b="1" dirty="0"/>
            </a:br>
            <a:r>
              <a:rPr lang="en-US" sz="1400" b="1" dirty="0"/>
              <a:t>(Western Canada)</a:t>
            </a:r>
          </a:p>
        </p:txBody>
      </p:sp>
      <p:sp>
        <p:nvSpPr>
          <p:cNvPr id="31" name="TextBox 30">
            <a:extLst>
              <a:ext uri="{FF2B5EF4-FFF2-40B4-BE49-F238E27FC236}">
                <a16:creationId xmlns:a16="http://schemas.microsoft.com/office/drawing/2014/main" id="{BCD453B2-A93B-4EC7-99B3-FB6DFA11DF4D}"/>
              </a:ext>
            </a:extLst>
          </p:cNvPr>
          <p:cNvSpPr txBox="1"/>
          <p:nvPr/>
        </p:nvSpPr>
        <p:spPr>
          <a:xfrm>
            <a:off x="2135020" y="1060548"/>
            <a:ext cx="1880776" cy="738664"/>
          </a:xfrm>
          <a:prstGeom prst="rect">
            <a:avLst/>
          </a:prstGeom>
          <a:noFill/>
        </p:spPr>
        <p:txBody>
          <a:bodyPr wrap="square" rtlCol="0">
            <a:spAutoFit/>
          </a:bodyPr>
          <a:lstStyle/>
          <a:p>
            <a:pPr algn="ctr"/>
            <a:r>
              <a:rPr lang="en-US" sz="1400" b="1" dirty="0"/>
              <a:t>Vice Chair</a:t>
            </a:r>
          </a:p>
          <a:p>
            <a:pPr algn="ctr"/>
            <a:r>
              <a:rPr lang="en-US" sz="1400" b="1" dirty="0"/>
              <a:t>Evelyn Meltzer</a:t>
            </a:r>
          </a:p>
          <a:p>
            <a:pPr algn="ctr"/>
            <a:r>
              <a:rPr lang="en-US" sz="1400" b="1" dirty="0"/>
              <a:t>(Delaware)</a:t>
            </a:r>
          </a:p>
        </p:txBody>
      </p:sp>
      <p:sp>
        <p:nvSpPr>
          <p:cNvPr id="32" name="TextBox 31">
            <a:extLst>
              <a:ext uri="{FF2B5EF4-FFF2-40B4-BE49-F238E27FC236}">
                <a16:creationId xmlns:a16="http://schemas.microsoft.com/office/drawing/2014/main" id="{E28A25B6-BBF1-40D5-9F72-E71A4BB66D5B}"/>
              </a:ext>
            </a:extLst>
          </p:cNvPr>
          <p:cNvSpPr txBox="1"/>
          <p:nvPr/>
        </p:nvSpPr>
        <p:spPr>
          <a:xfrm>
            <a:off x="4004169" y="1024271"/>
            <a:ext cx="1880776" cy="738664"/>
          </a:xfrm>
          <a:prstGeom prst="rect">
            <a:avLst/>
          </a:prstGeom>
          <a:noFill/>
        </p:spPr>
        <p:txBody>
          <a:bodyPr wrap="square" rtlCol="0">
            <a:spAutoFit/>
          </a:bodyPr>
          <a:lstStyle/>
          <a:p>
            <a:pPr algn="ctr"/>
            <a:r>
              <a:rPr lang="en-US" sz="1400" b="1" dirty="0"/>
              <a:t>Secretary</a:t>
            </a:r>
          </a:p>
          <a:p>
            <a:pPr algn="ctr"/>
            <a:r>
              <a:rPr lang="en-US" sz="1400" b="1" dirty="0"/>
              <a:t>Eloise Matsui</a:t>
            </a:r>
            <a:br>
              <a:rPr lang="en-US" sz="1400" b="1" dirty="0"/>
            </a:br>
            <a:r>
              <a:rPr lang="en-US" sz="1400" b="1" dirty="0"/>
              <a:t>(Hong Kong)</a:t>
            </a:r>
          </a:p>
        </p:txBody>
      </p:sp>
      <p:sp>
        <p:nvSpPr>
          <p:cNvPr id="33" name="TextBox 32">
            <a:extLst>
              <a:ext uri="{FF2B5EF4-FFF2-40B4-BE49-F238E27FC236}">
                <a16:creationId xmlns:a16="http://schemas.microsoft.com/office/drawing/2014/main" id="{A4F23BF2-61B7-4A4E-A28B-A6BE843416F1}"/>
              </a:ext>
            </a:extLst>
          </p:cNvPr>
          <p:cNvSpPr txBox="1"/>
          <p:nvPr/>
        </p:nvSpPr>
        <p:spPr>
          <a:xfrm>
            <a:off x="5917789" y="1054643"/>
            <a:ext cx="1880776" cy="738664"/>
          </a:xfrm>
          <a:prstGeom prst="rect">
            <a:avLst/>
          </a:prstGeom>
          <a:noFill/>
        </p:spPr>
        <p:txBody>
          <a:bodyPr wrap="square" rtlCol="0">
            <a:spAutoFit/>
          </a:bodyPr>
          <a:lstStyle/>
          <a:p>
            <a:pPr algn="ctr"/>
            <a:r>
              <a:rPr lang="en-US" sz="1400" b="1" dirty="0"/>
              <a:t>Finance Director</a:t>
            </a:r>
          </a:p>
          <a:p>
            <a:pPr algn="ctr"/>
            <a:r>
              <a:rPr lang="en-US" sz="1400" b="1" dirty="0"/>
              <a:t>Tara Schellhorn</a:t>
            </a:r>
          </a:p>
          <a:p>
            <a:pPr algn="ctr"/>
            <a:r>
              <a:rPr lang="en-US" sz="1400" b="1" dirty="0"/>
              <a:t>(New Jersey)</a:t>
            </a:r>
          </a:p>
        </p:txBody>
      </p:sp>
      <p:sp>
        <p:nvSpPr>
          <p:cNvPr id="35" name="TextBox 34">
            <a:extLst>
              <a:ext uri="{FF2B5EF4-FFF2-40B4-BE49-F238E27FC236}">
                <a16:creationId xmlns:a16="http://schemas.microsoft.com/office/drawing/2014/main" id="{B084A5B4-9BBF-4D70-8A3F-C585B8F8F11A}"/>
              </a:ext>
            </a:extLst>
          </p:cNvPr>
          <p:cNvSpPr txBox="1"/>
          <p:nvPr/>
        </p:nvSpPr>
        <p:spPr>
          <a:xfrm>
            <a:off x="9687757" y="1050011"/>
            <a:ext cx="1880776" cy="738664"/>
          </a:xfrm>
          <a:prstGeom prst="rect">
            <a:avLst/>
          </a:prstGeom>
          <a:noFill/>
        </p:spPr>
        <p:txBody>
          <a:bodyPr wrap="square" rtlCol="0">
            <a:spAutoFit/>
          </a:bodyPr>
          <a:lstStyle/>
          <a:p>
            <a:pPr algn="ctr"/>
            <a:r>
              <a:rPr lang="en-US" sz="1400" b="1"/>
              <a:t>Past Chair </a:t>
            </a:r>
            <a:br>
              <a:rPr lang="en-US" sz="1400" b="1"/>
            </a:br>
            <a:r>
              <a:rPr lang="en-US" sz="1400" b="1"/>
              <a:t>Margie </a:t>
            </a:r>
            <a:r>
              <a:rPr lang="en-US" sz="1400" b="1" dirty="0"/>
              <a:t>Kaufman</a:t>
            </a:r>
          </a:p>
          <a:p>
            <a:pPr algn="ctr"/>
            <a:r>
              <a:rPr lang="en-US" sz="1400" b="1" dirty="0"/>
              <a:t>(New England)</a:t>
            </a:r>
          </a:p>
        </p:txBody>
      </p:sp>
      <p:sp>
        <p:nvSpPr>
          <p:cNvPr id="36" name="TextBox 35">
            <a:extLst>
              <a:ext uri="{FF2B5EF4-FFF2-40B4-BE49-F238E27FC236}">
                <a16:creationId xmlns:a16="http://schemas.microsoft.com/office/drawing/2014/main" id="{8BAF9AC2-0E78-4C57-8900-3872AB66FB9F}"/>
              </a:ext>
            </a:extLst>
          </p:cNvPr>
          <p:cNvSpPr txBox="1"/>
          <p:nvPr/>
        </p:nvSpPr>
        <p:spPr>
          <a:xfrm>
            <a:off x="2203512" y="2483329"/>
            <a:ext cx="1880776" cy="954107"/>
          </a:xfrm>
          <a:prstGeom prst="rect">
            <a:avLst/>
          </a:prstGeom>
          <a:noFill/>
        </p:spPr>
        <p:txBody>
          <a:bodyPr wrap="square" rtlCol="0">
            <a:spAutoFit/>
          </a:bodyPr>
          <a:lstStyle/>
          <a:p>
            <a:pPr algn="ctr"/>
            <a:r>
              <a:rPr lang="en-US" sz="1400" b="1" dirty="0"/>
              <a:t>Asia Networks Director </a:t>
            </a:r>
          </a:p>
          <a:p>
            <a:pPr algn="ctr"/>
            <a:r>
              <a:rPr lang="en-US" sz="1400" b="1" dirty="0" err="1"/>
              <a:t>Maneesha</a:t>
            </a:r>
            <a:r>
              <a:rPr lang="en-US" sz="1400" b="1" dirty="0"/>
              <a:t> </a:t>
            </a:r>
            <a:r>
              <a:rPr lang="en-US" sz="1400" b="1" dirty="0" err="1"/>
              <a:t>Dhir</a:t>
            </a:r>
            <a:r>
              <a:rPr lang="en-US" sz="1400" b="1" dirty="0"/>
              <a:t> </a:t>
            </a:r>
          </a:p>
          <a:p>
            <a:pPr algn="ctr"/>
            <a:r>
              <a:rPr lang="en-US" sz="1400" b="1" dirty="0"/>
              <a:t>(India)</a:t>
            </a:r>
          </a:p>
        </p:txBody>
      </p:sp>
      <p:sp>
        <p:nvSpPr>
          <p:cNvPr id="38" name="TextBox 37">
            <a:extLst>
              <a:ext uri="{FF2B5EF4-FFF2-40B4-BE49-F238E27FC236}">
                <a16:creationId xmlns:a16="http://schemas.microsoft.com/office/drawing/2014/main" id="{D68CD99A-8532-4DB4-BAFA-E097080D3757}"/>
              </a:ext>
            </a:extLst>
          </p:cNvPr>
          <p:cNvSpPr txBox="1"/>
          <p:nvPr/>
        </p:nvSpPr>
        <p:spPr>
          <a:xfrm>
            <a:off x="7970473" y="2491959"/>
            <a:ext cx="1880776" cy="954107"/>
          </a:xfrm>
          <a:prstGeom prst="rect">
            <a:avLst/>
          </a:prstGeom>
          <a:noFill/>
        </p:spPr>
        <p:txBody>
          <a:bodyPr wrap="square" rtlCol="0">
            <a:spAutoFit/>
          </a:bodyPr>
          <a:lstStyle/>
          <a:p>
            <a:pPr algn="ctr"/>
            <a:r>
              <a:rPr lang="en-US" sz="1400" b="1" dirty="0"/>
              <a:t>Europe Networks Director Rebecca Hume </a:t>
            </a:r>
          </a:p>
          <a:p>
            <a:pPr algn="ctr"/>
            <a:r>
              <a:rPr lang="en-US" sz="1400" b="1" dirty="0"/>
              <a:t>(London)</a:t>
            </a:r>
          </a:p>
        </p:txBody>
      </p:sp>
      <p:sp>
        <p:nvSpPr>
          <p:cNvPr id="39" name="TextBox 38">
            <a:extLst>
              <a:ext uri="{FF2B5EF4-FFF2-40B4-BE49-F238E27FC236}">
                <a16:creationId xmlns:a16="http://schemas.microsoft.com/office/drawing/2014/main" id="{7EF7FADE-45AD-4BA2-A809-5E58180CCCB3}"/>
              </a:ext>
            </a:extLst>
          </p:cNvPr>
          <p:cNvSpPr txBox="1"/>
          <p:nvPr/>
        </p:nvSpPr>
        <p:spPr>
          <a:xfrm>
            <a:off x="6066346" y="3519654"/>
            <a:ext cx="1833509" cy="1169551"/>
          </a:xfrm>
          <a:prstGeom prst="rect">
            <a:avLst/>
          </a:prstGeom>
          <a:noFill/>
        </p:spPr>
        <p:txBody>
          <a:bodyPr wrap="square" rtlCol="0">
            <a:spAutoFit/>
          </a:bodyPr>
          <a:lstStyle/>
          <a:p>
            <a:pPr algn="ctr"/>
            <a:r>
              <a:rPr lang="en-US" sz="1400" b="1" dirty="0"/>
              <a:t>U.S. Networks</a:t>
            </a:r>
          </a:p>
          <a:p>
            <a:pPr algn="ctr"/>
            <a:r>
              <a:rPr lang="en-US" sz="1400" b="1" dirty="0"/>
              <a:t> Co-Directors </a:t>
            </a:r>
          </a:p>
          <a:p>
            <a:pPr algn="ctr"/>
            <a:r>
              <a:rPr lang="en-US" sz="1400" b="1" dirty="0"/>
              <a:t>Anne </a:t>
            </a:r>
            <a:r>
              <a:rPr lang="en-US" sz="1400" b="1" dirty="0" err="1"/>
              <a:t>Vanderkamp</a:t>
            </a:r>
            <a:endParaRPr lang="en-US" sz="1400" b="1" dirty="0"/>
          </a:p>
          <a:p>
            <a:pPr algn="ctr"/>
            <a:r>
              <a:rPr lang="en-US" sz="1400" b="1" dirty="0"/>
              <a:t>(Chicago)</a:t>
            </a:r>
          </a:p>
          <a:p>
            <a:pPr algn="ctr"/>
            <a:endParaRPr lang="en-US" sz="1400" b="1" dirty="0"/>
          </a:p>
        </p:txBody>
      </p:sp>
      <p:sp>
        <p:nvSpPr>
          <p:cNvPr id="42" name="TextBox 41">
            <a:extLst>
              <a:ext uri="{FF2B5EF4-FFF2-40B4-BE49-F238E27FC236}">
                <a16:creationId xmlns:a16="http://schemas.microsoft.com/office/drawing/2014/main" id="{8D147F5C-3835-42C7-BF71-44D2C6ED1DC0}"/>
              </a:ext>
            </a:extLst>
          </p:cNvPr>
          <p:cNvSpPr txBox="1"/>
          <p:nvPr/>
        </p:nvSpPr>
        <p:spPr>
          <a:xfrm>
            <a:off x="2162312" y="4560375"/>
            <a:ext cx="1941239" cy="1169551"/>
          </a:xfrm>
          <a:prstGeom prst="rect">
            <a:avLst/>
          </a:prstGeom>
          <a:noFill/>
        </p:spPr>
        <p:txBody>
          <a:bodyPr wrap="square" rtlCol="0">
            <a:spAutoFit/>
          </a:bodyPr>
          <a:lstStyle/>
          <a:p>
            <a:pPr algn="ctr"/>
            <a:r>
              <a:rPr lang="en-US" sz="1400" b="1" dirty="0"/>
              <a:t>Co-Member Services Director</a:t>
            </a:r>
          </a:p>
          <a:p>
            <a:pPr algn="ctr"/>
            <a:r>
              <a:rPr lang="en-US" sz="1400" b="1" dirty="0" err="1"/>
              <a:t>Stuti</a:t>
            </a:r>
            <a:r>
              <a:rPr lang="en-US" sz="1400" b="1" dirty="0"/>
              <a:t> Jain</a:t>
            </a:r>
          </a:p>
          <a:p>
            <a:pPr algn="ctr"/>
            <a:r>
              <a:rPr lang="en-US" sz="1400" b="1" dirty="0"/>
              <a:t>(Singapore)</a:t>
            </a:r>
          </a:p>
          <a:p>
            <a:pPr algn="ctr"/>
            <a:endParaRPr lang="en-US" sz="1400" b="1" dirty="0"/>
          </a:p>
        </p:txBody>
      </p:sp>
      <p:sp>
        <p:nvSpPr>
          <p:cNvPr id="43" name="TextBox 42">
            <a:extLst>
              <a:ext uri="{FF2B5EF4-FFF2-40B4-BE49-F238E27FC236}">
                <a16:creationId xmlns:a16="http://schemas.microsoft.com/office/drawing/2014/main" id="{B595D60F-5F88-4FAF-A79E-6B59F1EE11C0}"/>
              </a:ext>
            </a:extLst>
          </p:cNvPr>
          <p:cNvSpPr txBox="1"/>
          <p:nvPr/>
        </p:nvSpPr>
        <p:spPr>
          <a:xfrm>
            <a:off x="235931" y="5585766"/>
            <a:ext cx="1899089" cy="954107"/>
          </a:xfrm>
          <a:prstGeom prst="rect">
            <a:avLst/>
          </a:prstGeom>
          <a:noFill/>
        </p:spPr>
        <p:txBody>
          <a:bodyPr wrap="square" rtlCol="0">
            <a:spAutoFit/>
          </a:bodyPr>
          <a:lstStyle/>
          <a:p>
            <a:pPr algn="ctr"/>
            <a:r>
              <a:rPr lang="en-US" sz="1400" b="1" dirty="0"/>
              <a:t>U.S. Program Committee Co-Director </a:t>
            </a:r>
          </a:p>
          <a:p>
            <a:pPr algn="ctr"/>
            <a:r>
              <a:rPr lang="en-US" sz="1400" b="1" dirty="0"/>
              <a:t> Kim Brown</a:t>
            </a:r>
          </a:p>
          <a:p>
            <a:pPr algn="ctr"/>
            <a:r>
              <a:rPr lang="en-US" sz="1400" b="1" dirty="0"/>
              <a:t>(Delaware)</a:t>
            </a:r>
          </a:p>
        </p:txBody>
      </p:sp>
      <p:sp>
        <p:nvSpPr>
          <p:cNvPr id="45" name="TextBox 44">
            <a:extLst>
              <a:ext uri="{FF2B5EF4-FFF2-40B4-BE49-F238E27FC236}">
                <a16:creationId xmlns:a16="http://schemas.microsoft.com/office/drawing/2014/main" id="{2D3EE176-B13F-412C-8D42-B23231436BCD}"/>
              </a:ext>
            </a:extLst>
          </p:cNvPr>
          <p:cNvSpPr txBox="1"/>
          <p:nvPr/>
        </p:nvSpPr>
        <p:spPr>
          <a:xfrm>
            <a:off x="320330" y="2176868"/>
            <a:ext cx="939567" cy="261610"/>
          </a:xfrm>
          <a:prstGeom prst="rect">
            <a:avLst/>
          </a:prstGeom>
          <a:noFill/>
        </p:spPr>
        <p:txBody>
          <a:bodyPr wrap="square" rtlCol="0">
            <a:spAutoFit/>
          </a:bodyPr>
          <a:lstStyle/>
          <a:p>
            <a:pPr algn="ctr"/>
            <a:r>
              <a:rPr lang="en-US" sz="1100" dirty="0"/>
              <a:t>*non-voting</a:t>
            </a:r>
          </a:p>
        </p:txBody>
      </p:sp>
      <p:sp>
        <p:nvSpPr>
          <p:cNvPr id="47" name="Date Placeholder 46">
            <a:extLst>
              <a:ext uri="{FF2B5EF4-FFF2-40B4-BE49-F238E27FC236}">
                <a16:creationId xmlns:a16="http://schemas.microsoft.com/office/drawing/2014/main" id="{D4B726DE-648A-4FD6-81DF-E7EEF1667E98}"/>
              </a:ext>
            </a:extLst>
          </p:cNvPr>
          <p:cNvSpPr>
            <a:spLocks noGrp="1"/>
          </p:cNvSpPr>
          <p:nvPr>
            <p:ph type="dt" sz="half" idx="10"/>
          </p:nvPr>
        </p:nvSpPr>
        <p:spPr>
          <a:xfrm>
            <a:off x="320330" y="6466787"/>
            <a:ext cx="2743200" cy="365125"/>
          </a:xfrm>
        </p:spPr>
        <p:txBody>
          <a:bodyPr/>
          <a:lstStyle/>
          <a:p>
            <a:fld id="{E665284F-20CD-4481-A5D8-0962E7B14E81}" type="datetime1">
              <a:rPr lang="en-US" smtClean="0"/>
              <a:t>12/13/2023</a:t>
            </a:fld>
            <a:endParaRPr lang="en-US" dirty="0"/>
          </a:p>
        </p:txBody>
      </p:sp>
      <p:sp>
        <p:nvSpPr>
          <p:cNvPr id="50" name="TextBox 49">
            <a:extLst>
              <a:ext uri="{FF2B5EF4-FFF2-40B4-BE49-F238E27FC236}">
                <a16:creationId xmlns:a16="http://schemas.microsoft.com/office/drawing/2014/main" id="{5E09B155-5A55-41A3-9480-B74557D9F481}"/>
              </a:ext>
            </a:extLst>
          </p:cNvPr>
          <p:cNvSpPr txBox="1"/>
          <p:nvPr/>
        </p:nvSpPr>
        <p:spPr>
          <a:xfrm>
            <a:off x="2209691" y="5574457"/>
            <a:ext cx="1825428" cy="897622"/>
          </a:xfrm>
          <a:prstGeom prst="rect">
            <a:avLst/>
          </a:prstGeom>
          <a:solidFill>
            <a:srgbClr val="CC99FF"/>
          </a:solidFill>
        </p:spPr>
        <p:txBody>
          <a:bodyPr wrap="square" rtlCol="0">
            <a:spAutoFit/>
          </a:bodyPr>
          <a:lstStyle/>
          <a:p>
            <a:endParaRPr lang="en-US" dirty="0"/>
          </a:p>
        </p:txBody>
      </p:sp>
      <p:sp>
        <p:nvSpPr>
          <p:cNvPr id="51" name="TextBox 50">
            <a:extLst>
              <a:ext uri="{FF2B5EF4-FFF2-40B4-BE49-F238E27FC236}">
                <a16:creationId xmlns:a16="http://schemas.microsoft.com/office/drawing/2014/main" id="{68C1B5C1-A4E3-49FE-A8F3-71D4216457BB}"/>
              </a:ext>
            </a:extLst>
          </p:cNvPr>
          <p:cNvSpPr txBox="1"/>
          <p:nvPr/>
        </p:nvSpPr>
        <p:spPr>
          <a:xfrm>
            <a:off x="2135020" y="5562846"/>
            <a:ext cx="2045066" cy="954107"/>
          </a:xfrm>
          <a:prstGeom prst="rect">
            <a:avLst/>
          </a:prstGeom>
          <a:noFill/>
        </p:spPr>
        <p:txBody>
          <a:bodyPr wrap="square" rtlCol="0">
            <a:spAutoFit/>
          </a:bodyPr>
          <a:lstStyle/>
          <a:p>
            <a:pPr algn="ctr"/>
            <a:r>
              <a:rPr lang="en-US" sz="1400" b="1" dirty="0"/>
              <a:t>U.S. Program </a:t>
            </a:r>
          </a:p>
          <a:p>
            <a:pPr algn="ctr"/>
            <a:r>
              <a:rPr lang="en-US" sz="1400" b="1" dirty="0"/>
              <a:t>Committee Co-Director</a:t>
            </a:r>
          </a:p>
          <a:p>
            <a:pPr algn="ctr"/>
            <a:r>
              <a:rPr lang="en-US" sz="1400" b="1" dirty="0" err="1"/>
              <a:t>Solymar</a:t>
            </a:r>
            <a:r>
              <a:rPr lang="en-US" sz="1400" b="1" dirty="0"/>
              <a:t> Castillo</a:t>
            </a:r>
          </a:p>
          <a:p>
            <a:pPr algn="ctr"/>
            <a:r>
              <a:rPr lang="en-US" sz="1400" b="1" dirty="0"/>
              <a:t>(Puerto Rico)</a:t>
            </a:r>
          </a:p>
        </p:txBody>
      </p:sp>
      <p:pic>
        <p:nvPicPr>
          <p:cNvPr id="2" name="Picture 1">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287603" y="2491959"/>
            <a:ext cx="1825428" cy="896112"/>
          </a:xfrm>
          <a:prstGeom prst="rect">
            <a:avLst/>
          </a:prstGeom>
        </p:spPr>
      </p:pic>
      <p:pic>
        <p:nvPicPr>
          <p:cNvPr id="6" name="Picture 5">
            <a:extLst>
              <a:ext uri="{FF2B5EF4-FFF2-40B4-BE49-F238E27FC236}">
                <a16:creationId xmlns:a16="http://schemas.microsoft.com/office/drawing/2014/main" id="{600C430A-C5D7-4010-A250-3D94E562107C}"/>
              </a:ext>
            </a:extLst>
          </p:cNvPr>
          <p:cNvPicPr>
            <a:picLocks noChangeAspect="1"/>
          </p:cNvPicPr>
          <p:nvPr/>
        </p:nvPicPr>
        <p:blipFill>
          <a:blip r:embed="rId2"/>
          <a:stretch>
            <a:fillRect/>
          </a:stretch>
        </p:blipFill>
        <p:spPr>
          <a:xfrm>
            <a:off x="9909234" y="2526490"/>
            <a:ext cx="1828959" cy="896190"/>
          </a:xfrm>
          <a:prstGeom prst="rect">
            <a:avLst/>
          </a:prstGeom>
        </p:spPr>
      </p:pic>
      <p:pic>
        <p:nvPicPr>
          <p:cNvPr id="9" name="Picture 8">
            <a:extLst>
              <a:ext uri="{FF2B5EF4-FFF2-40B4-BE49-F238E27FC236}">
                <a16:creationId xmlns:a16="http://schemas.microsoft.com/office/drawing/2014/main" id="{0F2AB7DA-53B0-481C-8097-7C6C98E5B10B}"/>
              </a:ext>
            </a:extLst>
          </p:cNvPr>
          <p:cNvPicPr>
            <a:picLocks noChangeAspect="1"/>
          </p:cNvPicPr>
          <p:nvPr/>
        </p:nvPicPr>
        <p:blipFill>
          <a:blip r:embed="rId2"/>
          <a:stretch>
            <a:fillRect/>
          </a:stretch>
        </p:blipFill>
        <p:spPr>
          <a:xfrm>
            <a:off x="284072" y="3543758"/>
            <a:ext cx="1828959" cy="896190"/>
          </a:xfrm>
          <a:prstGeom prst="rect">
            <a:avLst/>
          </a:prstGeom>
        </p:spPr>
      </p:pic>
      <p:sp>
        <p:nvSpPr>
          <p:cNvPr id="11" name="Rectangle 10">
            <a:extLst>
              <a:ext uri="{FF2B5EF4-FFF2-40B4-BE49-F238E27FC236}">
                <a16:creationId xmlns:a16="http://schemas.microsoft.com/office/drawing/2014/main" id="{EFE3C71D-ADE9-4F1D-B014-8A9E6AFF3176}"/>
              </a:ext>
            </a:extLst>
          </p:cNvPr>
          <p:cNvSpPr/>
          <p:nvPr/>
        </p:nvSpPr>
        <p:spPr>
          <a:xfrm>
            <a:off x="454167" y="2478340"/>
            <a:ext cx="1735324" cy="954107"/>
          </a:xfrm>
          <a:prstGeom prst="rect">
            <a:avLst/>
          </a:prstGeom>
        </p:spPr>
        <p:txBody>
          <a:bodyPr wrap="square">
            <a:spAutoFit/>
          </a:bodyPr>
          <a:lstStyle/>
          <a:p>
            <a:pPr algn="ctr"/>
            <a:r>
              <a:rPr lang="en-US" sz="1400" b="1" dirty="0"/>
              <a:t>Asia Regional Director</a:t>
            </a:r>
          </a:p>
          <a:p>
            <a:pPr algn="ctr"/>
            <a:r>
              <a:rPr lang="en-US" sz="1400" b="1" dirty="0"/>
              <a:t>Aisling Dwyer </a:t>
            </a:r>
          </a:p>
          <a:p>
            <a:pPr algn="ctr"/>
            <a:r>
              <a:rPr lang="en-US" sz="1400" b="1" dirty="0"/>
              <a:t>(Hong Kong)</a:t>
            </a:r>
          </a:p>
        </p:txBody>
      </p:sp>
      <p:sp>
        <p:nvSpPr>
          <p:cNvPr id="49" name="TextBox 48">
            <a:extLst>
              <a:ext uri="{FF2B5EF4-FFF2-40B4-BE49-F238E27FC236}">
                <a16:creationId xmlns:a16="http://schemas.microsoft.com/office/drawing/2014/main" id="{3B552DCD-916F-45A6-87D2-F1D12F4C2429}"/>
              </a:ext>
            </a:extLst>
          </p:cNvPr>
          <p:cNvSpPr txBox="1"/>
          <p:nvPr/>
        </p:nvSpPr>
        <p:spPr>
          <a:xfrm>
            <a:off x="4156578" y="2513961"/>
            <a:ext cx="1880776" cy="1138773"/>
          </a:xfrm>
          <a:prstGeom prst="rect">
            <a:avLst/>
          </a:prstGeom>
          <a:noFill/>
        </p:spPr>
        <p:txBody>
          <a:bodyPr wrap="square" rtlCol="0">
            <a:spAutoFit/>
          </a:bodyPr>
          <a:lstStyle/>
          <a:p>
            <a:pPr algn="ctr"/>
            <a:r>
              <a:rPr lang="en-US" sz="1400" b="1" dirty="0"/>
              <a:t>Canada Regional Director </a:t>
            </a:r>
          </a:p>
          <a:p>
            <a:pPr algn="ctr"/>
            <a:r>
              <a:rPr lang="en-US" sz="1400" b="1" dirty="0"/>
              <a:t>Deborah </a:t>
            </a:r>
            <a:r>
              <a:rPr lang="en-US" sz="1400" b="1" dirty="0" err="1"/>
              <a:t>Hornbostel</a:t>
            </a:r>
            <a:r>
              <a:rPr lang="en-US" sz="1400" b="1" dirty="0"/>
              <a:t> </a:t>
            </a:r>
          </a:p>
          <a:p>
            <a:pPr algn="ctr"/>
            <a:r>
              <a:rPr lang="en-US" sz="1400" b="1" dirty="0"/>
              <a:t>(Ontario)</a:t>
            </a:r>
          </a:p>
          <a:p>
            <a:pPr algn="ctr"/>
            <a:endParaRPr lang="en-US" sz="1200" dirty="0"/>
          </a:p>
        </p:txBody>
      </p:sp>
      <p:sp>
        <p:nvSpPr>
          <p:cNvPr id="52" name="TextBox 51">
            <a:extLst>
              <a:ext uri="{FF2B5EF4-FFF2-40B4-BE49-F238E27FC236}">
                <a16:creationId xmlns:a16="http://schemas.microsoft.com/office/drawing/2014/main" id="{9CA1D4D9-5F1E-4DA6-B217-4CD20D8A5798}"/>
              </a:ext>
            </a:extLst>
          </p:cNvPr>
          <p:cNvSpPr txBox="1"/>
          <p:nvPr/>
        </p:nvSpPr>
        <p:spPr>
          <a:xfrm>
            <a:off x="6071571" y="2491959"/>
            <a:ext cx="1880776" cy="1138773"/>
          </a:xfrm>
          <a:prstGeom prst="rect">
            <a:avLst/>
          </a:prstGeom>
          <a:noFill/>
          <a:ln w="57150">
            <a:noFill/>
          </a:ln>
        </p:spPr>
        <p:txBody>
          <a:bodyPr wrap="square" rtlCol="0">
            <a:spAutoFit/>
          </a:bodyPr>
          <a:lstStyle/>
          <a:p>
            <a:pPr algn="ctr"/>
            <a:r>
              <a:rPr lang="en-US" sz="1400" b="1" dirty="0"/>
              <a:t>Caribbean Regional Director </a:t>
            </a:r>
          </a:p>
          <a:p>
            <a:pPr algn="ctr"/>
            <a:r>
              <a:rPr lang="en-US" sz="1400" b="1" dirty="0"/>
              <a:t>Grainne King</a:t>
            </a:r>
          </a:p>
          <a:p>
            <a:pPr algn="ctr"/>
            <a:r>
              <a:rPr lang="en-US" sz="1400" b="1" dirty="0"/>
              <a:t>(Cayman Islands)</a:t>
            </a:r>
          </a:p>
          <a:p>
            <a:pPr algn="ctr"/>
            <a:endParaRPr lang="en-US" sz="1200" dirty="0"/>
          </a:p>
        </p:txBody>
      </p:sp>
      <p:sp>
        <p:nvSpPr>
          <p:cNvPr id="53" name="TextBox 52">
            <a:extLst>
              <a:ext uri="{FF2B5EF4-FFF2-40B4-BE49-F238E27FC236}">
                <a16:creationId xmlns:a16="http://schemas.microsoft.com/office/drawing/2014/main" id="{0443FDBD-1B52-4E1E-B11C-5FEAE5690AAB}"/>
              </a:ext>
            </a:extLst>
          </p:cNvPr>
          <p:cNvSpPr txBox="1"/>
          <p:nvPr/>
        </p:nvSpPr>
        <p:spPr>
          <a:xfrm>
            <a:off x="9959366" y="2502788"/>
            <a:ext cx="1743775" cy="1138773"/>
          </a:xfrm>
          <a:prstGeom prst="rect">
            <a:avLst/>
          </a:prstGeom>
          <a:noFill/>
          <a:ln w="57150">
            <a:noFill/>
          </a:ln>
        </p:spPr>
        <p:txBody>
          <a:bodyPr wrap="square" rtlCol="0">
            <a:spAutoFit/>
          </a:bodyPr>
          <a:lstStyle/>
          <a:p>
            <a:pPr algn="ctr"/>
            <a:r>
              <a:rPr lang="en-US" sz="1400" b="1" dirty="0"/>
              <a:t>Europe Regional Director </a:t>
            </a:r>
          </a:p>
          <a:p>
            <a:pPr algn="ctr"/>
            <a:r>
              <a:rPr lang="en-US" sz="1400" b="1" dirty="0"/>
              <a:t>Gemma Freeman</a:t>
            </a:r>
          </a:p>
          <a:p>
            <a:pPr algn="ctr"/>
            <a:r>
              <a:rPr lang="en-US" sz="1400" b="1" dirty="0"/>
              <a:t>(Ireland)</a:t>
            </a:r>
          </a:p>
          <a:p>
            <a:pPr algn="ctr"/>
            <a:endParaRPr lang="en-US" sz="1200" dirty="0"/>
          </a:p>
        </p:txBody>
      </p:sp>
      <p:sp>
        <p:nvSpPr>
          <p:cNvPr id="54" name="TextBox 53">
            <a:extLst>
              <a:ext uri="{FF2B5EF4-FFF2-40B4-BE49-F238E27FC236}">
                <a16:creationId xmlns:a16="http://schemas.microsoft.com/office/drawing/2014/main" id="{0E15F953-9461-4FC6-9FC5-BFADD3D87679}"/>
              </a:ext>
            </a:extLst>
          </p:cNvPr>
          <p:cNvSpPr txBox="1"/>
          <p:nvPr/>
        </p:nvSpPr>
        <p:spPr>
          <a:xfrm>
            <a:off x="2222560" y="3488920"/>
            <a:ext cx="1853683" cy="1138773"/>
          </a:xfrm>
          <a:prstGeom prst="rect">
            <a:avLst/>
          </a:prstGeom>
          <a:noFill/>
        </p:spPr>
        <p:txBody>
          <a:bodyPr wrap="square" rtlCol="0">
            <a:spAutoFit/>
          </a:bodyPr>
          <a:lstStyle/>
          <a:p>
            <a:pPr algn="ctr"/>
            <a:r>
              <a:rPr lang="en-US" sz="1400" b="1" dirty="0"/>
              <a:t>Latin America Regional Director </a:t>
            </a:r>
          </a:p>
          <a:p>
            <a:pPr algn="ctr"/>
            <a:r>
              <a:rPr lang="en-US" sz="1400" b="1" dirty="0"/>
              <a:t>Beatriz </a:t>
            </a:r>
            <a:r>
              <a:rPr lang="en-US" sz="1400" b="1" dirty="0" err="1"/>
              <a:t>Faneca</a:t>
            </a:r>
            <a:endParaRPr lang="en-US" sz="1400" b="1" dirty="0"/>
          </a:p>
          <a:p>
            <a:pPr algn="ctr"/>
            <a:r>
              <a:rPr lang="en-US" sz="1400" b="1" dirty="0"/>
              <a:t>(Brazil)</a:t>
            </a:r>
          </a:p>
          <a:p>
            <a:pPr algn="ctr"/>
            <a:endParaRPr lang="en-US" sz="1200" dirty="0"/>
          </a:p>
        </p:txBody>
      </p:sp>
      <p:sp>
        <p:nvSpPr>
          <p:cNvPr id="55" name="TextBox 54">
            <a:extLst>
              <a:ext uri="{FF2B5EF4-FFF2-40B4-BE49-F238E27FC236}">
                <a16:creationId xmlns:a16="http://schemas.microsoft.com/office/drawing/2014/main" id="{954F5E3F-4DF1-4F7C-8990-0AC6F26B08C0}"/>
              </a:ext>
            </a:extLst>
          </p:cNvPr>
          <p:cNvSpPr txBox="1"/>
          <p:nvPr/>
        </p:nvSpPr>
        <p:spPr>
          <a:xfrm>
            <a:off x="278872" y="3514798"/>
            <a:ext cx="1943688" cy="954107"/>
          </a:xfrm>
          <a:prstGeom prst="rect">
            <a:avLst/>
          </a:prstGeom>
          <a:noFill/>
        </p:spPr>
        <p:txBody>
          <a:bodyPr wrap="square" rtlCol="0">
            <a:spAutoFit/>
          </a:bodyPr>
          <a:lstStyle/>
          <a:p>
            <a:pPr algn="ctr"/>
            <a:r>
              <a:rPr lang="en-US" sz="1400" b="1" dirty="0"/>
              <a:t>Global Networks Director  </a:t>
            </a:r>
            <a:endParaRPr lang="en-US" sz="1400" dirty="0"/>
          </a:p>
          <a:p>
            <a:pPr algn="ctr"/>
            <a:r>
              <a:rPr lang="en-US" sz="1400" b="1" dirty="0"/>
              <a:t>Blanche Zelmanovich </a:t>
            </a:r>
          </a:p>
          <a:p>
            <a:pPr algn="ctr"/>
            <a:r>
              <a:rPr lang="en-US" sz="1400" b="1" dirty="0"/>
              <a:t>(New York)</a:t>
            </a:r>
          </a:p>
        </p:txBody>
      </p:sp>
      <p:sp>
        <p:nvSpPr>
          <p:cNvPr id="56" name="TextBox 55">
            <a:extLst>
              <a:ext uri="{FF2B5EF4-FFF2-40B4-BE49-F238E27FC236}">
                <a16:creationId xmlns:a16="http://schemas.microsoft.com/office/drawing/2014/main" id="{3687C733-0D1C-4602-8E42-257B7EBBCBB4}"/>
              </a:ext>
            </a:extLst>
          </p:cNvPr>
          <p:cNvSpPr txBox="1"/>
          <p:nvPr/>
        </p:nvSpPr>
        <p:spPr>
          <a:xfrm>
            <a:off x="7972471" y="4571913"/>
            <a:ext cx="1878778" cy="954107"/>
          </a:xfrm>
          <a:prstGeom prst="rect">
            <a:avLst/>
          </a:prstGeom>
          <a:solidFill>
            <a:srgbClr val="CC99FF"/>
          </a:solidFill>
        </p:spPr>
        <p:txBody>
          <a:bodyPr wrap="square" rtlCol="0">
            <a:spAutoFit/>
          </a:bodyPr>
          <a:lstStyle/>
          <a:p>
            <a:pPr algn="ctr"/>
            <a:r>
              <a:rPr lang="en-US" sz="1400" b="1" spc="-70" dirty="0"/>
              <a:t>New Network &amp; Regional Development Co-Director</a:t>
            </a:r>
          </a:p>
          <a:p>
            <a:pPr algn="ctr"/>
            <a:r>
              <a:rPr lang="en-US" sz="1400" b="1" spc="-70" dirty="0"/>
              <a:t>Margot </a:t>
            </a:r>
            <a:r>
              <a:rPr lang="en-US" sz="1400" b="1" spc="-70" dirty="0" err="1"/>
              <a:t>MacIniss</a:t>
            </a:r>
            <a:endParaRPr lang="en-US" sz="1400" b="1" spc="-70" dirty="0"/>
          </a:p>
          <a:p>
            <a:pPr algn="ctr"/>
            <a:r>
              <a:rPr lang="en-US" sz="1400" b="1" spc="-70" dirty="0"/>
              <a:t>(Cayman Islands)</a:t>
            </a:r>
            <a:endParaRPr lang="en-US" sz="1400" spc="-70" dirty="0"/>
          </a:p>
        </p:txBody>
      </p:sp>
      <p:sp>
        <p:nvSpPr>
          <p:cNvPr id="59" name="TextBox 58">
            <a:extLst>
              <a:ext uri="{FF2B5EF4-FFF2-40B4-BE49-F238E27FC236}">
                <a16:creationId xmlns:a16="http://schemas.microsoft.com/office/drawing/2014/main" id="{6952F341-17B6-4052-B2A0-85E1F4E1BB2B}"/>
              </a:ext>
            </a:extLst>
          </p:cNvPr>
          <p:cNvSpPr txBox="1"/>
          <p:nvPr/>
        </p:nvSpPr>
        <p:spPr>
          <a:xfrm>
            <a:off x="4159783" y="5577529"/>
            <a:ext cx="1797584" cy="954107"/>
          </a:xfrm>
          <a:prstGeom prst="rect">
            <a:avLst/>
          </a:prstGeom>
          <a:solidFill>
            <a:srgbClr val="CC99FF"/>
          </a:solidFill>
          <a:ln w="57150">
            <a:noFill/>
          </a:ln>
        </p:spPr>
        <p:txBody>
          <a:bodyPr wrap="square" rtlCol="0">
            <a:spAutoFit/>
          </a:bodyPr>
          <a:lstStyle/>
          <a:p>
            <a:pPr algn="ctr"/>
            <a:r>
              <a:rPr lang="en-US" sz="1400" b="1" spc="-70" dirty="0"/>
              <a:t>Diversity &amp; Inclusion </a:t>
            </a:r>
          </a:p>
          <a:p>
            <a:pPr algn="ctr"/>
            <a:r>
              <a:rPr lang="en-US" sz="1400" b="1" spc="-70" dirty="0"/>
              <a:t>Co-Director</a:t>
            </a:r>
          </a:p>
          <a:p>
            <a:pPr algn="ctr"/>
            <a:r>
              <a:rPr lang="en-US" sz="1400" b="1" spc="-70" dirty="0"/>
              <a:t>Pooja Sinha</a:t>
            </a:r>
          </a:p>
          <a:p>
            <a:pPr algn="ctr"/>
            <a:r>
              <a:rPr lang="en-US" sz="1400" b="1" spc="-70" dirty="0"/>
              <a:t>(Singapore)</a:t>
            </a:r>
          </a:p>
        </p:txBody>
      </p:sp>
      <p:sp>
        <p:nvSpPr>
          <p:cNvPr id="60" name="TextBox 59">
            <a:extLst>
              <a:ext uri="{FF2B5EF4-FFF2-40B4-BE49-F238E27FC236}">
                <a16:creationId xmlns:a16="http://schemas.microsoft.com/office/drawing/2014/main" id="{3A99C589-9260-48D6-8201-00AA38C82656}"/>
              </a:ext>
            </a:extLst>
          </p:cNvPr>
          <p:cNvSpPr txBox="1"/>
          <p:nvPr/>
        </p:nvSpPr>
        <p:spPr>
          <a:xfrm>
            <a:off x="7987851" y="5625711"/>
            <a:ext cx="1828800" cy="923330"/>
          </a:xfrm>
          <a:prstGeom prst="rect">
            <a:avLst/>
          </a:prstGeom>
          <a:solidFill>
            <a:srgbClr val="CC99FF"/>
          </a:solidFill>
          <a:ln w="57150">
            <a:noFill/>
          </a:ln>
        </p:spPr>
        <p:txBody>
          <a:bodyPr wrap="square" rtlCol="0">
            <a:spAutoFit/>
          </a:bodyPr>
          <a:lstStyle/>
          <a:p>
            <a:pPr algn="ctr"/>
            <a:r>
              <a:rPr lang="en-US" sz="1400" b="1" dirty="0"/>
              <a:t>Strategic Director</a:t>
            </a:r>
          </a:p>
          <a:p>
            <a:pPr algn="ctr"/>
            <a:r>
              <a:rPr lang="en-US" sz="1400" b="1" dirty="0"/>
              <a:t>Mary Grace Diehl</a:t>
            </a:r>
          </a:p>
          <a:p>
            <a:pPr algn="ctr"/>
            <a:r>
              <a:rPr lang="en-US" sz="1400" b="1" dirty="0"/>
              <a:t>(Georgia)</a:t>
            </a:r>
          </a:p>
          <a:p>
            <a:pPr algn="ctr"/>
            <a:endParaRPr lang="en-US" sz="1200" b="1" dirty="0"/>
          </a:p>
        </p:txBody>
      </p:sp>
      <p:sp>
        <p:nvSpPr>
          <p:cNvPr id="63" name="TextBox 62">
            <a:extLst>
              <a:ext uri="{FF2B5EF4-FFF2-40B4-BE49-F238E27FC236}">
                <a16:creationId xmlns:a16="http://schemas.microsoft.com/office/drawing/2014/main" id="{70DDC6A5-906A-472C-9237-5FD9CC6F934F}"/>
              </a:ext>
            </a:extLst>
          </p:cNvPr>
          <p:cNvSpPr txBox="1"/>
          <p:nvPr/>
        </p:nvSpPr>
        <p:spPr>
          <a:xfrm>
            <a:off x="9926649" y="4587135"/>
            <a:ext cx="1871763" cy="954107"/>
          </a:xfrm>
          <a:prstGeom prst="rect">
            <a:avLst/>
          </a:prstGeom>
          <a:solidFill>
            <a:srgbClr val="CC99FF"/>
          </a:solidFill>
          <a:ln w="57150">
            <a:noFill/>
          </a:ln>
        </p:spPr>
        <p:txBody>
          <a:bodyPr wrap="square" rtlCol="0">
            <a:spAutoFit/>
          </a:bodyPr>
          <a:lstStyle/>
          <a:p>
            <a:pPr algn="ctr"/>
            <a:r>
              <a:rPr lang="en-US" sz="1400" b="1" spc="-70" dirty="0"/>
              <a:t>New Network &amp; Regional Development </a:t>
            </a:r>
            <a:r>
              <a:rPr lang="en-US" sz="1400" b="1" spc="-70"/>
              <a:t>Co-Director Megan </a:t>
            </a:r>
            <a:r>
              <a:rPr lang="en-US" sz="1400" b="1" spc="-70" dirty="0" err="1"/>
              <a:t>Clontz</a:t>
            </a:r>
            <a:endParaRPr lang="en-US" sz="1400" b="1" spc="-70" dirty="0"/>
          </a:p>
          <a:p>
            <a:pPr algn="ctr"/>
            <a:r>
              <a:rPr lang="en-US" sz="1400" b="1" spc="-70" dirty="0"/>
              <a:t>(Dallas/ Ft. Worth)</a:t>
            </a:r>
          </a:p>
        </p:txBody>
      </p:sp>
      <p:sp>
        <p:nvSpPr>
          <p:cNvPr id="19" name="TextBox 18"/>
          <p:cNvSpPr txBox="1"/>
          <p:nvPr/>
        </p:nvSpPr>
        <p:spPr>
          <a:xfrm>
            <a:off x="7930121" y="3500429"/>
            <a:ext cx="1921128" cy="954107"/>
          </a:xfrm>
          <a:prstGeom prst="rect">
            <a:avLst/>
          </a:prstGeom>
          <a:noFill/>
        </p:spPr>
        <p:txBody>
          <a:bodyPr wrap="square" rtlCol="0">
            <a:spAutoFit/>
          </a:bodyPr>
          <a:lstStyle/>
          <a:p>
            <a:pPr algn="ctr"/>
            <a:r>
              <a:rPr lang="en-US" sz="1400" b="1" dirty="0"/>
              <a:t>International Program Director</a:t>
            </a:r>
          </a:p>
          <a:p>
            <a:pPr algn="ctr"/>
            <a:r>
              <a:rPr lang="en-US" sz="1400" b="1" dirty="0" err="1"/>
              <a:t>Nyana</a:t>
            </a:r>
            <a:r>
              <a:rPr lang="en-US" sz="1400" b="1" dirty="0"/>
              <a:t> Miller</a:t>
            </a:r>
          </a:p>
          <a:p>
            <a:pPr algn="ctr"/>
            <a:r>
              <a:rPr lang="en-US" sz="1400" b="1" dirty="0"/>
              <a:t>(Florida)</a:t>
            </a:r>
          </a:p>
        </p:txBody>
      </p:sp>
      <p:sp>
        <p:nvSpPr>
          <p:cNvPr id="20" name="TextBox 19"/>
          <p:cNvSpPr txBox="1"/>
          <p:nvPr/>
        </p:nvSpPr>
        <p:spPr>
          <a:xfrm>
            <a:off x="9926650" y="3514798"/>
            <a:ext cx="1878200" cy="954107"/>
          </a:xfrm>
          <a:prstGeom prst="rect">
            <a:avLst/>
          </a:prstGeom>
          <a:noFill/>
        </p:spPr>
        <p:txBody>
          <a:bodyPr wrap="square" rtlCol="0">
            <a:spAutoFit/>
          </a:bodyPr>
          <a:lstStyle/>
          <a:p>
            <a:pPr algn="ctr"/>
            <a:r>
              <a:rPr lang="en-US" sz="1400" b="1" dirty="0"/>
              <a:t>International Vice </a:t>
            </a:r>
          </a:p>
          <a:p>
            <a:pPr algn="ctr"/>
            <a:r>
              <a:rPr lang="en-US" sz="1400" b="1" dirty="0"/>
              <a:t>Program Director </a:t>
            </a:r>
          </a:p>
          <a:p>
            <a:pPr algn="ctr"/>
            <a:r>
              <a:rPr lang="en-US" sz="1400" b="1" dirty="0"/>
              <a:t>Veronica Chan </a:t>
            </a:r>
          </a:p>
          <a:p>
            <a:pPr algn="ctr"/>
            <a:r>
              <a:rPr lang="en-US" sz="1400" b="1" dirty="0"/>
              <a:t>(Hong Kong)</a:t>
            </a:r>
          </a:p>
        </p:txBody>
      </p:sp>
      <p:sp>
        <p:nvSpPr>
          <p:cNvPr id="24" name="TextBox 23"/>
          <p:cNvSpPr txBox="1"/>
          <p:nvPr/>
        </p:nvSpPr>
        <p:spPr>
          <a:xfrm>
            <a:off x="839585" y="5121265"/>
            <a:ext cx="184731" cy="369332"/>
          </a:xfrm>
          <a:prstGeom prst="rect">
            <a:avLst/>
          </a:prstGeom>
          <a:noFill/>
        </p:spPr>
        <p:txBody>
          <a:bodyPr wrap="none" rtlCol="0">
            <a:spAutoFit/>
          </a:bodyPr>
          <a:lstStyle/>
          <a:p>
            <a:endParaRPr lang="en-US" dirty="0"/>
          </a:p>
        </p:txBody>
      </p:sp>
      <p:sp>
        <p:nvSpPr>
          <p:cNvPr id="25" name="TextBox 24"/>
          <p:cNvSpPr txBox="1"/>
          <p:nvPr/>
        </p:nvSpPr>
        <p:spPr>
          <a:xfrm>
            <a:off x="4148925" y="3534240"/>
            <a:ext cx="1799332" cy="954107"/>
          </a:xfrm>
          <a:prstGeom prst="rect">
            <a:avLst/>
          </a:prstGeom>
          <a:noFill/>
        </p:spPr>
        <p:txBody>
          <a:bodyPr wrap="square" rtlCol="0">
            <a:spAutoFit/>
          </a:bodyPr>
          <a:lstStyle/>
          <a:p>
            <a:pPr algn="ctr"/>
            <a:r>
              <a:rPr lang="en-US" sz="1400" b="1" dirty="0"/>
              <a:t>U.S. Networks </a:t>
            </a:r>
          </a:p>
          <a:p>
            <a:pPr algn="ctr"/>
            <a:r>
              <a:rPr lang="en-US" sz="1400" b="1" dirty="0"/>
              <a:t>Co-Directors </a:t>
            </a:r>
          </a:p>
          <a:p>
            <a:pPr algn="ctr"/>
            <a:r>
              <a:rPr lang="en-US" sz="1400" b="1" dirty="0"/>
              <a:t>Rebecca </a:t>
            </a:r>
            <a:r>
              <a:rPr lang="en-US" sz="1400" b="1" dirty="0" err="1"/>
              <a:t>DeMarb</a:t>
            </a:r>
            <a:r>
              <a:rPr lang="en-US" sz="1400" b="1" dirty="0"/>
              <a:t> </a:t>
            </a:r>
          </a:p>
          <a:p>
            <a:pPr algn="ctr"/>
            <a:r>
              <a:rPr lang="en-US" sz="1400" b="1" dirty="0"/>
              <a:t>(Wisconsin)</a:t>
            </a:r>
          </a:p>
        </p:txBody>
      </p:sp>
      <p:pic>
        <p:nvPicPr>
          <p:cNvPr id="65" name="Picture 64">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304044" y="4561539"/>
            <a:ext cx="1798703" cy="896190"/>
          </a:xfrm>
          <a:prstGeom prst="rect">
            <a:avLst/>
          </a:prstGeom>
        </p:spPr>
      </p:pic>
      <p:sp>
        <p:nvSpPr>
          <p:cNvPr id="37" name="TextBox 36"/>
          <p:cNvSpPr txBox="1"/>
          <p:nvPr/>
        </p:nvSpPr>
        <p:spPr>
          <a:xfrm>
            <a:off x="337633" y="4542635"/>
            <a:ext cx="1781084" cy="954107"/>
          </a:xfrm>
          <a:prstGeom prst="rect">
            <a:avLst/>
          </a:prstGeom>
          <a:noFill/>
        </p:spPr>
        <p:txBody>
          <a:bodyPr wrap="square" rtlCol="0">
            <a:spAutoFit/>
          </a:bodyPr>
          <a:lstStyle/>
          <a:p>
            <a:pPr algn="ctr"/>
            <a:r>
              <a:rPr lang="en-US" sz="1400" b="1" dirty="0"/>
              <a:t>Co-Member </a:t>
            </a:r>
          </a:p>
          <a:p>
            <a:pPr algn="ctr"/>
            <a:r>
              <a:rPr lang="en-US" sz="1400" b="1" dirty="0"/>
              <a:t>Services Director</a:t>
            </a:r>
          </a:p>
          <a:p>
            <a:pPr algn="ctr"/>
            <a:r>
              <a:rPr lang="en-US" sz="1400" b="1" dirty="0" err="1"/>
              <a:t>Sejal</a:t>
            </a:r>
            <a:r>
              <a:rPr lang="en-US" sz="1400" b="1" dirty="0"/>
              <a:t> Kelly</a:t>
            </a:r>
          </a:p>
          <a:p>
            <a:pPr algn="ctr"/>
            <a:r>
              <a:rPr lang="en-US" sz="1400" b="1" dirty="0"/>
              <a:t>(New England) </a:t>
            </a:r>
          </a:p>
        </p:txBody>
      </p:sp>
      <p:sp>
        <p:nvSpPr>
          <p:cNvPr id="66" name="TextBox 65">
            <a:extLst>
              <a:ext uri="{FF2B5EF4-FFF2-40B4-BE49-F238E27FC236}">
                <a16:creationId xmlns:a16="http://schemas.microsoft.com/office/drawing/2014/main" id="{A4F23BF2-61B7-4A4E-A28B-A6BE843416F1}"/>
              </a:ext>
            </a:extLst>
          </p:cNvPr>
          <p:cNvSpPr txBox="1"/>
          <p:nvPr/>
        </p:nvSpPr>
        <p:spPr>
          <a:xfrm>
            <a:off x="7806981" y="1032854"/>
            <a:ext cx="1880776" cy="738664"/>
          </a:xfrm>
          <a:prstGeom prst="rect">
            <a:avLst/>
          </a:prstGeom>
          <a:noFill/>
        </p:spPr>
        <p:txBody>
          <a:bodyPr wrap="square" rtlCol="0">
            <a:spAutoFit/>
          </a:bodyPr>
          <a:lstStyle/>
          <a:p>
            <a:pPr algn="ctr"/>
            <a:r>
              <a:rPr lang="en-US" sz="1400" b="1" dirty="0"/>
              <a:t>Vice Finance Director</a:t>
            </a:r>
          </a:p>
          <a:p>
            <a:pPr algn="ctr"/>
            <a:r>
              <a:rPr lang="en-US" sz="1400" b="1" dirty="0"/>
              <a:t>Jo Hewitt</a:t>
            </a:r>
          </a:p>
          <a:p>
            <a:pPr algn="ctr"/>
            <a:r>
              <a:rPr lang="en-US" sz="1400" b="1" dirty="0"/>
              <a:t>(London)</a:t>
            </a:r>
          </a:p>
        </p:txBody>
      </p:sp>
      <p:pic>
        <p:nvPicPr>
          <p:cNvPr id="67" name="Picture 66">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6083750" y="4560238"/>
            <a:ext cx="1798703" cy="952856"/>
          </a:xfrm>
          <a:prstGeom prst="rect">
            <a:avLst/>
          </a:prstGeom>
        </p:spPr>
      </p:pic>
      <p:sp>
        <p:nvSpPr>
          <p:cNvPr id="10" name="TextBox 9"/>
          <p:cNvSpPr txBox="1"/>
          <p:nvPr/>
        </p:nvSpPr>
        <p:spPr>
          <a:xfrm>
            <a:off x="6262543" y="4567997"/>
            <a:ext cx="1508937" cy="954107"/>
          </a:xfrm>
          <a:prstGeom prst="rect">
            <a:avLst/>
          </a:prstGeom>
          <a:noFill/>
        </p:spPr>
        <p:txBody>
          <a:bodyPr wrap="square" rtlCol="0">
            <a:spAutoFit/>
          </a:bodyPr>
          <a:lstStyle/>
          <a:p>
            <a:pPr algn="ctr"/>
            <a:r>
              <a:rPr lang="en-US" sz="1400" b="1" dirty="0"/>
              <a:t>Communications</a:t>
            </a:r>
            <a:r>
              <a:rPr lang="en-US" sz="1400" dirty="0"/>
              <a:t> </a:t>
            </a:r>
            <a:r>
              <a:rPr lang="en-US" sz="1400" b="1" dirty="0"/>
              <a:t>Co-Director </a:t>
            </a:r>
          </a:p>
          <a:p>
            <a:pPr algn="ctr"/>
            <a:r>
              <a:rPr lang="en-US" sz="1400" b="1" dirty="0" err="1"/>
              <a:t>Bodie</a:t>
            </a:r>
            <a:r>
              <a:rPr lang="en-US" sz="1400" b="1" dirty="0"/>
              <a:t> Colwell</a:t>
            </a:r>
          </a:p>
          <a:p>
            <a:pPr algn="ctr"/>
            <a:r>
              <a:rPr lang="en-US" sz="1400" b="1" dirty="0"/>
              <a:t>(New England)</a:t>
            </a:r>
          </a:p>
        </p:txBody>
      </p:sp>
      <p:sp>
        <p:nvSpPr>
          <p:cNvPr id="23" name="Rectangle 22"/>
          <p:cNvSpPr/>
          <p:nvPr/>
        </p:nvSpPr>
        <p:spPr>
          <a:xfrm>
            <a:off x="4091072" y="4587135"/>
            <a:ext cx="2046207" cy="954107"/>
          </a:xfrm>
          <a:prstGeom prst="rect">
            <a:avLst/>
          </a:prstGeom>
        </p:spPr>
        <p:txBody>
          <a:bodyPr wrap="square">
            <a:spAutoFit/>
          </a:bodyPr>
          <a:lstStyle/>
          <a:p>
            <a:pPr algn="ctr"/>
            <a:r>
              <a:rPr lang="en-US" sz="1400" b="1" dirty="0"/>
              <a:t>Communications</a:t>
            </a:r>
            <a:r>
              <a:rPr lang="en-US" sz="1400" dirty="0"/>
              <a:t> </a:t>
            </a:r>
          </a:p>
          <a:p>
            <a:pPr algn="ctr"/>
            <a:r>
              <a:rPr lang="en-US" sz="1400" b="1" dirty="0"/>
              <a:t>Co-Director </a:t>
            </a:r>
          </a:p>
          <a:p>
            <a:pPr algn="ctr"/>
            <a:r>
              <a:rPr lang="en-US" sz="1400" b="1"/>
              <a:t>Sara-Ann </a:t>
            </a:r>
            <a:r>
              <a:rPr lang="en-US" sz="1400" b="1" dirty="0"/>
              <a:t>Wilson</a:t>
            </a:r>
          </a:p>
          <a:p>
            <a:pPr algn="ctr"/>
            <a:r>
              <a:rPr lang="en-US" sz="1400" b="1" dirty="0"/>
              <a:t>(Ontario)</a:t>
            </a:r>
          </a:p>
        </p:txBody>
      </p:sp>
      <p:sp>
        <p:nvSpPr>
          <p:cNvPr id="69" name="TextBox 68">
            <a:extLst>
              <a:ext uri="{FF2B5EF4-FFF2-40B4-BE49-F238E27FC236}">
                <a16:creationId xmlns:a16="http://schemas.microsoft.com/office/drawing/2014/main" id="{3A99C589-9260-48D6-8201-00AA38C82656}"/>
              </a:ext>
            </a:extLst>
          </p:cNvPr>
          <p:cNvSpPr txBox="1"/>
          <p:nvPr/>
        </p:nvSpPr>
        <p:spPr>
          <a:xfrm>
            <a:off x="6072904" y="5619078"/>
            <a:ext cx="1828800" cy="954107"/>
          </a:xfrm>
          <a:prstGeom prst="rect">
            <a:avLst/>
          </a:prstGeom>
          <a:solidFill>
            <a:srgbClr val="CC99FF"/>
          </a:solidFill>
          <a:ln w="57150">
            <a:noFill/>
          </a:ln>
        </p:spPr>
        <p:txBody>
          <a:bodyPr wrap="square" rtlCol="0">
            <a:spAutoFit/>
          </a:bodyPr>
          <a:lstStyle/>
          <a:p>
            <a:pPr algn="ctr"/>
            <a:r>
              <a:rPr lang="en-US" sz="1400" b="1" spc="-70" dirty="0"/>
              <a:t>Diversity &amp; Inclusion </a:t>
            </a:r>
          </a:p>
          <a:p>
            <a:pPr algn="ctr"/>
            <a:r>
              <a:rPr lang="en-US" sz="1400" b="1" spc="-70" dirty="0"/>
              <a:t>Co-Director </a:t>
            </a:r>
          </a:p>
          <a:p>
            <a:pPr algn="ctr"/>
            <a:r>
              <a:rPr lang="en-US" sz="1400" b="1" spc="-70" dirty="0"/>
              <a:t>Rosa Evergreen</a:t>
            </a:r>
          </a:p>
          <a:p>
            <a:pPr algn="ctr"/>
            <a:r>
              <a:rPr lang="en-US" sz="1400" b="1" spc="-70" dirty="0"/>
              <a:t>(Washington DC)</a:t>
            </a:r>
          </a:p>
        </p:txBody>
      </p:sp>
    </p:spTree>
    <p:extLst>
      <p:ext uri="{BB962C8B-B14F-4D97-AF65-F5344CB8AC3E}">
        <p14:creationId xmlns:p14="http://schemas.microsoft.com/office/powerpoint/2010/main" val="1755741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8A29DF7E-BE46-40BF-A8A1-2EAAC56180A7}"/>
              </a:ext>
            </a:extLst>
          </p:cNvPr>
          <p:cNvSpPr txBox="1"/>
          <p:nvPr/>
        </p:nvSpPr>
        <p:spPr>
          <a:xfrm>
            <a:off x="4566395" y="4020714"/>
            <a:ext cx="2040604" cy="1233825"/>
          </a:xfrm>
          <a:prstGeom prst="rect">
            <a:avLst/>
          </a:prstGeom>
          <a:solidFill>
            <a:srgbClr val="CC99FF"/>
          </a:solidFill>
          <a:ln w="57150">
            <a:solidFill>
              <a:schemeClr val="bg1"/>
            </a:solidFill>
          </a:ln>
        </p:spPr>
        <p:txBody>
          <a:bodyPr wrap="square" rtlCol="0">
            <a:spAutoFit/>
          </a:bodyPr>
          <a:lstStyle/>
          <a:p>
            <a:endParaRPr lang="en-US" dirty="0"/>
          </a:p>
        </p:txBody>
      </p:sp>
      <p:sp>
        <p:nvSpPr>
          <p:cNvPr id="45" name="TextBox 44">
            <a:extLst>
              <a:ext uri="{FF2B5EF4-FFF2-40B4-BE49-F238E27FC236}">
                <a16:creationId xmlns:a16="http://schemas.microsoft.com/office/drawing/2014/main" id="{8A29DF7E-BE46-40BF-A8A1-2EAAC56180A7}"/>
              </a:ext>
            </a:extLst>
          </p:cNvPr>
          <p:cNvSpPr txBox="1"/>
          <p:nvPr/>
        </p:nvSpPr>
        <p:spPr>
          <a:xfrm>
            <a:off x="6731733" y="2671895"/>
            <a:ext cx="2040604" cy="1233825"/>
          </a:xfrm>
          <a:prstGeom prst="rect">
            <a:avLst/>
          </a:prstGeom>
          <a:solidFill>
            <a:srgbClr val="CC99FF"/>
          </a:solidFill>
          <a:ln w="57150">
            <a:solidFill>
              <a:schemeClr val="bg1"/>
            </a:solidFill>
          </a:ln>
        </p:spPr>
        <p:txBody>
          <a:bodyPr wrap="square" rtlCol="0">
            <a:spAutoFit/>
          </a:bodyPr>
          <a:lstStyle/>
          <a:p>
            <a:endParaRPr lang="en-US" dirty="0"/>
          </a:p>
        </p:txBody>
      </p:sp>
      <p:sp>
        <p:nvSpPr>
          <p:cNvPr id="43" name="TextBox 42">
            <a:extLst>
              <a:ext uri="{FF2B5EF4-FFF2-40B4-BE49-F238E27FC236}">
                <a16:creationId xmlns:a16="http://schemas.microsoft.com/office/drawing/2014/main" id="{8A29DF7E-BE46-40BF-A8A1-2EAAC56180A7}"/>
              </a:ext>
            </a:extLst>
          </p:cNvPr>
          <p:cNvSpPr txBox="1"/>
          <p:nvPr/>
        </p:nvSpPr>
        <p:spPr>
          <a:xfrm>
            <a:off x="4596254" y="2649252"/>
            <a:ext cx="2040604" cy="1233825"/>
          </a:xfrm>
          <a:prstGeom prst="rect">
            <a:avLst/>
          </a:prstGeom>
          <a:solidFill>
            <a:srgbClr val="CC99FF"/>
          </a:solidFill>
          <a:ln w="57150">
            <a:solidFill>
              <a:schemeClr val="bg1"/>
            </a:solidFill>
          </a:ln>
        </p:spPr>
        <p:txBody>
          <a:bodyPr wrap="square" rtlCol="0">
            <a:spAutoFit/>
          </a:bodyPr>
          <a:lstStyle/>
          <a:p>
            <a:endParaRPr lang="en-US" dirty="0"/>
          </a:p>
        </p:txBody>
      </p:sp>
      <p:sp>
        <p:nvSpPr>
          <p:cNvPr id="38" name="TextBox 37">
            <a:extLst>
              <a:ext uri="{FF2B5EF4-FFF2-40B4-BE49-F238E27FC236}">
                <a16:creationId xmlns:a16="http://schemas.microsoft.com/office/drawing/2014/main" id="{8A29DF7E-BE46-40BF-A8A1-2EAAC56180A7}"/>
              </a:ext>
            </a:extLst>
          </p:cNvPr>
          <p:cNvSpPr txBox="1"/>
          <p:nvPr/>
        </p:nvSpPr>
        <p:spPr>
          <a:xfrm>
            <a:off x="6692212" y="1286280"/>
            <a:ext cx="2040604" cy="1233825"/>
          </a:xfrm>
          <a:prstGeom prst="rect">
            <a:avLst/>
          </a:prstGeom>
          <a:solidFill>
            <a:srgbClr val="CC99FF"/>
          </a:solidFill>
          <a:ln w="57150">
            <a:solidFill>
              <a:schemeClr val="bg1"/>
            </a:solidFill>
          </a:ln>
        </p:spPr>
        <p:txBody>
          <a:bodyPr wrap="square" rtlCol="0">
            <a:spAutoFit/>
          </a:bodyPr>
          <a:lstStyle/>
          <a:p>
            <a:endParaRPr lang="en-US" dirty="0"/>
          </a:p>
        </p:txBody>
      </p:sp>
      <p:sp>
        <p:nvSpPr>
          <p:cNvPr id="37" name="TextBox 36">
            <a:extLst>
              <a:ext uri="{FF2B5EF4-FFF2-40B4-BE49-F238E27FC236}">
                <a16:creationId xmlns:a16="http://schemas.microsoft.com/office/drawing/2014/main" id="{8A29DF7E-BE46-40BF-A8A1-2EAAC56180A7}"/>
              </a:ext>
            </a:extLst>
          </p:cNvPr>
          <p:cNvSpPr txBox="1"/>
          <p:nvPr/>
        </p:nvSpPr>
        <p:spPr>
          <a:xfrm>
            <a:off x="4613897" y="1282912"/>
            <a:ext cx="2040604" cy="1233825"/>
          </a:xfrm>
          <a:prstGeom prst="rect">
            <a:avLst/>
          </a:prstGeom>
          <a:solidFill>
            <a:srgbClr val="CC99FF"/>
          </a:solidFill>
          <a:ln w="57150">
            <a:solidFill>
              <a:schemeClr val="bg1"/>
            </a:solidFill>
          </a:ln>
        </p:spPr>
        <p:txBody>
          <a:bodyPr wrap="square" rtlCol="0">
            <a:spAutoFit/>
          </a:bodyPr>
          <a:lstStyle/>
          <a:p>
            <a:endParaRPr lang="en-US" dirty="0"/>
          </a:p>
        </p:txBody>
      </p:sp>
      <p:sp>
        <p:nvSpPr>
          <p:cNvPr id="4" name="TextBox 3">
            <a:extLst>
              <a:ext uri="{FF2B5EF4-FFF2-40B4-BE49-F238E27FC236}">
                <a16:creationId xmlns:a16="http://schemas.microsoft.com/office/drawing/2014/main" id="{74FA7ED4-6950-47B6-A1DB-2E37768AA8C8}"/>
              </a:ext>
            </a:extLst>
          </p:cNvPr>
          <p:cNvSpPr txBox="1"/>
          <p:nvPr/>
        </p:nvSpPr>
        <p:spPr>
          <a:xfrm>
            <a:off x="513743" y="781893"/>
            <a:ext cx="3394712" cy="338554"/>
          </a:xfrm>
          <a:prstGeom prst="rect">
            <a:avLst/>
          </a:prstGeom>
          <a:noFill/>
        </p:spPr>
        <p:txBody>
          <a:bodyPr wrap="none" rtlCol="0">
            <a:spAutoFit/>
          </a:bodyPr>
          <a:lstStyle/>
          <a:p>
            <a:r>
              <a:rPr lang="en-US" sz="1600" b="1" dirty="0"/>
              <a:t>Management Committee (continued) </a:t>
            </a:r>
          </a:p>
        </p:txBody>
      </p:sp>
      <p:sp>
        <p:nvSpPr>
          <p:cNvPr id="7" name="TextBox 6">
            <a:extLst>
              <a:ext uri="{FF2B5EF4-FFF2-40B4-BE49-F238E27FC236}">
                <a16:creationId xmlns:a16="http://schemas.microsoft.com/office/drawing/2014/main" id="{8A29DF7E-BE46-40BF-A8A1-2EAAC56180A7}"/>
              </a:ext>
            </a:extLst>
          </p:cNvPr>
          <p:cNvSpPr txBox="1"/>
          <p:nvPr/>
        </p:nvSpPr>
        <p:spPr>
          <a:xfrm>
            <a:off x="474910" y="1304849"/>
            <a:ext cx="2040604" cy="1169551"/>
          </a:xfrm>
          <a:prstGeom prst="rect">
            <a:avLst/>
          </a:prstGeom>
          <a:solidFill>
            <a:srgbClr val="CC99FF"/>
          </a:solidFill>
          <a:ln w="57150">
            <a:solidFill>
              <a:schemeClr val="bg1"/>
            </a:solidFill>
          </a:ln>
        </p:spPr>
        <p:txBody>
          <a:bodyPr wrap="square" rtlCol="0">
            <a:spAutoFit/>
          </a:bodyPr>
          <a:lstStyle/>
          <a:p>
            <a:pPr algn="ctr"/>
            <a:r>
              <a:rPr lang="en-US" sz="1400" b="1" dirty="0"/>
              <a:t>*Vice Director of Fall Programs</a:t>
            </a:r>
          </a:p>
          <a:p>
            <a:pPr algn="ctr"/>
            <a:r>
              <a:rPr lang="en-US" sz="1400" b="1" dirty="0"/>
              <a:t>Jen McConnell</a:t>
            </a:r>
          </a:p>
          <a:p>
            <a:pPr algn="ctr"/>
            <a:r>
              <a:rPr lang="en-US" sz="1400" b="1" dirty="0"/>
              <a:t>(Chicago)</a:t>
            </a:r>
          </a:p>
          <a:p>
            <a:pPr algn="ctr"/>
            <a:endParaRPr lang="en-US" sz="1400" b="1" dirty="0"/>
          </a:p>
        </p:txBody>
      </p:sp>
      <p:sp>
        <p:nvSpPr>
          <p:cNvPr id="10" name="TextBox 9">
            <a:extLst>
              <a:ext uri="{FF2B5EF4-FFF2-40B4-BE49-F238E27FC236}">
                <a16:creationId xmlns:a16="http://schemas.microsoft.com/office/drawing/2014/main" id="{B43F2EF3-5804-4BFD-BAD2-271A6A9C5452}"/>
              </a:ext>
            </a:extLst>
          </p:cNvPr>
          <p:cNvSpPr txBox="1"/>
          <p:nvPr/>
        </p:nvSpPr>
        <p:spPr>
          <a:xfrm>
            <a:off x="553414" y="4094089"/>
            <a:ext cx="1839850" cy="1169551"/>
          </a:xfrm>
          <a:prstGeom prst="rect">
            <a:avLst/>
          </a:prstGeom>
          <a:solidFill>
            <a:srgbClr val="CC99FF"/>
          </a:solidFill>
        </p:spPr>
        <p:txBody>
          <a:bodyPr wrap="square" rtlCol="0">
            <a:spAutoFit/>
          </a:bodyPr>
          <a:lstStyle/>
          <a:p>
            <a:pPr algn="ctr"/>
            <a:r>
              <a:rPr lang="en-US" sz="1400" b="1" dirty="0"/>
              <a:t>*UNCITRAL Committee Co-Director </a:t>
            </a:r>
          </a:p>
          <a:p>
            <a:pPr algn="ctr"/>
            <a:r>
              <a:rPr lang="en-US" sz="1400" b="1" dirty="0"/>
              <a:t>Katharina </a:t>
            </a:r>
            <a:r>
              <a:rPr lang="en-US" sz="1400" b="1" dirty="0" err="1"/>
              <a:t>Crinson</a:t>
            </a:r>
            <a:endParaRPr lang="en-US" sz="1400" b="1" dirty="0"/>
          </a:p>
          <a:p>
            <a:pPr algn="ctr"/>
            <a:r>
              <a:rPr lang="en-US" sz="1400" b="1" dirty="0"/>
              <a:t>(London)</a:t>
            </a:r>
          </a:p>
        </p:txBody>
      </p:sp>
      <p:sp>
        <p:nvSpPr>
          <p:cNvPr id="16" name="TextBox 15">
            <a:extLst>
              <a:ext uri="{FF2B5EF4-FFF2-40B4-BE49-F238E27FC236}">
                <a16:creationId xmlns:a16="http://schemas.microsoft.com/office/drawing/2014/main" id="{43238A00-1D9E-47CB-8BBB-D02E2FBD7DEF}"/>
              </a:ext>
            </a:extLst>
          </p:cNvPr>
          <p:cNvSpPr txBox="1"/>
          <p:nvPr/>
        </p:nvSpPr>
        <p:spPr>
          <a:xfrm>
            <a:off x="2301198" y="1304849"/>
            <a:ext cx="1828800" cy="276999"/>
          </a:xfrm>
          <a:prstGeom prst="rect">
            <a:avLst/>
          </a:prstGeom>
          <a:noFill/>
        </p:spPr>
        <p:txBody>
          <a:bodyPr wrap="square" rtlCol="0">
            <a:spAutoFit/>
          </a:bodyPr>
          <a:lstStyle/>
          <a:p>
            <a:pPr algn="ctr"/>
            <a:endParaRPr lang="en-US" sz="1200" b="1" dirty="0">
              <a:solidFill>
                <a:schemeClr val="accent5">
                  <a:lumMod val="40000"/>
                  <a:lumOff val="60000"/>
                </a:schemeClr>
              </a:solidFill>
            </a:endParaRPr>
          </a:p>
        </p:txBody>
      </p:sp>
      <p:sp>
        <p:nvSpPr>
          <p:cNvPr id="17" name="TextBox 16">
            <a:extLst>
              <a:ext uri="{FF2B5EF4-FFF2-40B4-BE49-F238E27FC236}">
                <a16:creationId xmlns:a16="http://schemas.microsoft.com/office/drawing/2014/main" id="{35253722-30A9-4321-AEBF-30BF48BE702D}"/>
              </a:ext>
            </a:extLst>
          </p:cNvPr>
          <p:cNvSpPr txBox="1"/>
          <p:nvPr/>
        </p:nvSpPr>
        <p:spPr>
          <a:xfrm>
            <a:off x="2489883" y="5108768"/>
            <a:ext cx="1870623" cy="276999"/>
          </a:xfrm>
          <a:prstGeom prst="rect">
            <a:avLst/>
          </a:prstGeom>
          <a:noFill/>
          <a:ln>
            <a:noFill/>
          </a:ln>
        </p:spPr>
        <p:txBody>
          <a:bodyPr wrap="square" rtlCol="0">
            <a:spAutoFit/>
          </a:bodyPr>
          <a:lstStyle/>
          <a:p>
            <a:pPr algn="ctr"/>
            <a:endParaRPr lang="en-US" sz="1200" b="1" dirty="0"/>
          </a:p>
        </p:txBody>
      </p:sp>
      <p:sp>
        <p:nvSpPr>
          <p:cNvPr id="18" name="TextBox 17">
            <a:extLst>
              <a:ext uri="{FF2B5EF4-FFF2-40B4-BE49-F238E27FC236}">
                <a16:creationId xmlns:a16="http://schemas.microsoft.com/office/drawing/2014/main" id="{D8B76AFE-5A3E-4372-9263-948322E1EEA0}"/>
              </a:ext>
            </a:extLst>
          </p:cNvPr>
          <p:cNvSpPr txBox="1"/>
          <p:nvPr/>
        </p:nvSpPr>
        <p:spPr>
          <a:xfrm>
            <a:off x="4580489" y="1385291"/>
            <a:ext cx="2072134" cy="954107"/>
          </a:xfrm>
          <a:prstGeom prst="rect">
            <a:avLst/>
          </a:prstGeom>
          <a:noFill/>
        </p:spPr>
        <p:txBody>
          <a:bodyPr wrap="square" rtlCol="0">
            <a:spAutoFit/>
          </a:bodyPr>
          <a:lstStyle/>
          <a:p>
            <a:pPr algn="ctr"/>
            <a:r>
              <a:rPr lang="en-US" sz="1400" b="1" dirty="0"/>
              <a:t>*Vice Director of Regional Programming</a:t>
            </a:r>
          </a:p>
          <a:p>
            <a:pPr algn="ctr"/>
            <a:r>
              <a:rPr lang="en-US" sz="1400" b="1" dirty="0"/>
              <a:t>Shari </a:t>
            </a:r>
            <a:r>
              <a:rPr lang="en-US" sz="1400" b="1" dirty="0" err="1"/>
              <a:t>Dwoskin</a:t>
            </a:r>
            <a:endParaRPr lang="en-US" sz="1400" b="1" dirty="0"/>
          </a:p>
          <a:p>
            <a:pPr algn="ctr"/>
            <a:r>
              <a:rPr lang="en-US" sz="1400" b="1" dirty="0"/>
              <a:t>(New England)</a:t>
            </a:r>
          </a:p>
        </p:txBody>
      </p:sp>
      <p:sp>
        <p:nvSpPr>
          <p:cNvPr id="19" name="TextBox 18">
            <a:extLst>
              <a:ext uri="{FF2B5EF4-FFF2-40B4-BE49-F238E27FC236}">
                <a16:creationId xmlns:a16="http://schemas.microsoft.com/office/drawing/2014/main" id="{D81519F7-BC84-48E8-B048-A1D44F9FCCFB}"/>
              </a:ext>
            </a:extLst>
          </p:cNvPr>
          <p:cNvSpPr txBox="1"/>
          <p:nvPr/>
        </p:nvSpPr>
        <p:spPr>
          <a:xfrm>
            <a:off x="6747638" y="1422770"/>
            <a:ext cx="1802792" cy="954107"/>
          </a:xfrm>
          <a:prstGeom prst="rect">
            <a:avLst/>
          </a:prstGeom>
          <a:noFill/>
          <a:ln>
            <a:noFill/>
          </a:ln>
        </p:spPr>
        <p:txBody>
          <a:bodyPr wrap="square" rtlCol="0">
            <a:spAutoFit/>
          </a:bodyPr>
          <a:lstStyle/>
          <a:p>
            <a:pPr algn="ctr"/>
            <a:r>
              <a:rPr lang="en-US" sz="1400" b="1" dirty="0"/>
              <a:t>*Vice Director of Member Services  </a:t>
            </a:r>
          </a:p>
          <a:p>
            <a:pPr algn="ctr"/>
            <a:r>
              <a:rPr lang="en-US" sz="1400" b="1" dirty="0"/>
              <a:t>Jennifer </a:t>
            </a:r>
            <a:r>
              <a:rPr lang="en-US" sz="1400" b="1" dirty="0" err="1"/>
              <a:t>Lyday</a:t>
            </a:r>
            <a:endParaRPr lang="en-US" sz="1400" b="1" dirty="0"/>
          </a:p>
          <a:p>
            <a:pPr algn="ctr"/>
            <a:r>
              <a:rPr lang="en-US" sz="1400" b="1" dirty="0"/>
              <a:t>(Carolinas)</a:t>
            </a:r>
          </a:p>
        </p:txBody>
      </p:sp>
      <p:sp>
        <p:nvSpPr>
          <p:cNvPr id="20" name="TextBox 19">
            <a:extLst>
              <a:ext uri="{FF2B5EF4-FFF2-40B4-BE49-F238E27FC236}">
                <a16:creationId xmlns:a16="http://schemas.microsoft.com/office/drawing/2014/main" id="{E3A38931-24F9-4DFB-BFFE-230AB4EB6A0D}"/>
              </a:ext>
            </a:extLst>
          </p:cNvPr>
          <p:cNvSpPr txBox="1"/>
          <p:nvPr/>
        </p:nvSpPr>
        <p:spPr>
          <a:xfrm>
            <a:off x="4631228" y="2677552"/>
            <a:ext cx="2005941" cy="1169551"/>
          </a:xfrm>
          <a:prstGeom prst="rect">
            <a:avLst/>
          </a:prstGeom>
          <a:noFill/>
        </p:spPr>
        <p:txBody>
          <a:bodyPr wrap="square" rtlCol="0">
            <a:spAutoFit/>
          </a:bodyPr>
          <a:lstStyle/>
          <a:p>
            <a:pPr algn="ctr"/>
            <a:r>
              <a:rPr lang="en-US" sz="1400" b="1" dirty="0"/>
              <a:t>*Asia Regional Vice Director</a:t>
            </a:r>
          </a:p>
          <a:p>
            <a:pPr algn="ctr"/>
            <a:r>
              <a:rPr lang="en-US" sz="1400" b="1" dirty="0"/>
              <a:t>Programming </a:t>
            </a:r>
          </a:p>
          <a:p>
            <a:pPr algn="ctr"/>
            <a:r>
              <a:rPr lang="en-US" sz="1400" b="1" dirty="0"/>
              <a:t>Catriona Lim</a:t>
            </a:r>
          </a:p>
          <a:p>
            <a:pPr algn="ctr"/>
            <a:r>
              <a:rPr lang="en-US" sz="1400" b="1" dirty="0"/>
              <a:t>(Hong Kong)</a:t>
            </a:r>
          </a:p>
        </p:txBody>
      </p:sp>
      <p:sp>
        <p:nvSpPr>
          <p:cNvPr id="22" name="TextBox 21">
            <a:extLst>
              <a:ext uri="{FF2B5EF4-FFF2-40B4-BE49-F238E27FC236}">
                <a16:creationId xmlns:a16="http://schemas.microsoft.com/office/drawing/2014/main" id="{9990F00A-CC57-4A85-9A66-84FFFD449BFF}"/>
              </a:ext>
            </a:extLst>
          </p:cNvPr>
          <p:cNvSpPr txBox="1"/>
          <p:nvPr/>
        </p:nvSpPr>
        <p:spPr>
          <a:xfrm>
            <a:off x="6733384" y="2705531"/>
            <a:ext cx="1984214" cy="1354217"/>
          </a:xfrm>
          <a:prstGeom prst="rect">
            <a:avLst/>
          </a:prstGeom>
          <a:noFill/>
        </p:spPr>
        <p:txBody>
          <a:bodyPr wrap="square" rtlCol="0">
            <a:spAutoFit/>
          </a:bodyPr>
          <a:lstStyle/>
          <a:p>
            <a:pPr algn="ctr"/>
            <a:r>
              <a:rPr lang="en-US" sz="1400" b="1" dirty="0"/>
              <a:t>*Asia Regional </a:t>
            </a:r>
          </a:p>
          <a:p>
            <a:pPr algn="ctr"/>
            <a:r>
              <a:rPr lang="en-US" sz="1400" b="1" dirty="0"/>
              <a:t>Vice Director Membership</a:t>
            </a:r>
          </a:p>
          <a:p>
            <a:pPr algn="ctr"/>
            <a:r>
              <a:rPr lang="en-US" sz="1400" b="1" dirty="0"/>
              <a:t>Claudia </a:t>
            </a:r>
            <a:r>
              <a:rPr lang="en-US" sz="1400" b="1" dirty="0" err="1"/>
              <a:t>Cheah</a:t>
            </a:r>
            <a:endParaRPr lang="en-US" sz="1400" b="1" dirty="0"/>
          </a:p>
          <a:p>
            <a:pPr algn="ctr"/>
            <a:r>
              <a:rPr lang="en-US" sz="1400" b="1" dirty="0"/>
              <a:t>(Malaysia)</a:t>
            </a:r>
          </a:p>
          <a:p>
            <a:pPr algn="ctr"/>
            <a:endParaRPr lang="en-US" sz="1200" b="1" dirty="0">
              <a:solidFill>
                <a:schemeClr val="accent5">
                  <a:lumMod val="40000"/>
                  <a:lumOff val="60000"/>
                </a:schemeClr>
              </a:solidFill>
            </a:endParaRPr>
          </a:p>
        </p:txBody>
      </p:sp>
      <p:sp>
        <p:nvSpPr>
          <p:cNvPr id="24" name="TextBox 23">
            <a:extLst>
              <a:ext uri="{FF2B5EF4-FFF2-40B4-BE49-F238E27FC236}">
                <a16:creationId xmlns:a16="http://schemas.microsoft.com/office/drawing/2014/main" id="{77FA5021-AC8B-4280-9229-7FD94C0D2EC2}"/>
              </a:ext>
            </a:extLst>
          </p:cNvPr>
          <p:cNvSpPr txBox="1"/>
          <p:nvPr/>
        </p:nvSpPr>
        <p:spPr>
          <a:xfrm>
            <a:off x="626012" y="989642"/>
            <a:ext cx="939567" cy="261610"/>
          </a:xfrm>
          <a:prstGeom prst="rect">
            <a:avLst/>
          </a:prstGeom>
          <a:noFill/>
        </p:spPr>
        <p:txBody>
          <a:bodyPr wrap="square" rtlCol="0">
            <a:spAutoFit/>
          </a:bodyPr>
          <a:lstStyle/>
          <a:p>
            <a:r>
              <a:rPr lang="en-US" sz="1100" dirty="0"/>
              <a:t>*non-voting</a:t>
            </a:r>
          </a:p>
        </p:txBody>
      </p:sp>
      <p:sp>
        <p:nvSpPr>
          <p:cNvPr id="26" name="TextBox 25">
            <a:extLst>
              <a:ext uri="{FF2B5EF4-FFF2-40B4-BE49-F238E27FC236}">
                <a16:creationId xmlns:a16="http://schemas.microsoft.com/office/drawing/2014/main" id="{FE0FF85F-6FC0-4D61-A7A9-5FE0963E733E}"/>
              </a:ext>
            </a:extLst>
          </p:cNvPr>
          <p:cNvSpPr txBox="1"/>
          <p:nvPr/>
        </p:nvSpPr>
        <p:spPr>
          <a:xfrm>
            <a:off x="3405931" y="268045"/>
            <a:ext cx="3797963" cy="400110"/>
          </a:xfrm>
          <a:prstGeom prst="rect">
            <a:avLst/>
          </a:prstGeom>
          <a:noFill/>
        </p:spPr>
        <p:txBody>
          <a:bodyPr wrap="none" rtlCol="0">
            <a:spAutoFit/>
          </a:bodyPr>
          <a:lstStyle/>
          <a:p>
            <a:r>
              <a:rPr lang="en-US" sz="2000" b="1" dirty="0"/>
              <a:t>IWIRC Governance Structure 2024</a:t>
            </a:r>
          </a:p>
        </p:txBody>
      </p:sp>
      <p:sp>
        <p:nvSpPr>
          <p:cNvPr id="27" name="Date Placeholder 26">
            <a:extLst>
              <a:ext uri="{FF2B5EF4-FFF2-40B4-BE49-F238E27FC236}">
                <a16:creationId xmlns:a16="http://schemas.microsoft.com/office/drawing/2014/main" id="{0DD8FA92-4992-43D5-A322-32CF9FC6829B}"/>
              </a:ext>
            </a:extLst>
          </p:cNvPr>
          <p:cNvSpPr>
            <a:spLocks noGrp="1"/>
          </p:cNvSpPr>
          <p:nvPr>
            <p:ph type="dt" sz="half" idx="10"/>
          </p:nvPr>
        </p:nvSpPr>
        <p:spPr>
          <a:xfrm>
            <a:off x="193979" y="6322794"/>
            <a:ext cx="2743200" cy="365125"/>
          </a:xfrm>
        </p:spPr>
        <p:txBody>
          <a:bodyPr/>
          <a:lstStyle/>
          <a:p>
            <a:fld id="{AAE6E9A0-826A-414D-B313-219ED5D7A0CC}" type="datetime1">
              <a:rPr lang="en-US" smtClean="0"/>
              <a:t>12/13/2023</a:t>
            </a:fld>
            <a:endParaRPr lang="en-US" dirty="0"/>
          </a:p>
        </p:txBody>
      </p:sp>
      <p:sp>
        <p:nvSpPr>
          <p:cNvPr id="23" name="TextBox 22">
            <a:extLst>
              <a:ext uri="{FF2B5EF4-FFF2-40B4-BE49-F238E27FC236}">
                <a16:creationId xmlns:a16="http://schemas.microsoft.com/office/drawing/2014/main" id="{7F0FDCDA-7D78-48F7-83EF-56725654D90B}"/>
              </a:ext>
            </a:extLst>
          </p:cNvPr>
          <p:cNvSpPr txBox="1"/>
          <p:nvPr/>
        </p:nvSpPr>
        <p:spPr>
          <a:xfrm>
            <a:off x="2588423" y="2653075"/>
            <a:ext cx="1912956" cy="1169551"/>
          </a:xfrm>
          <a:prstGeom prst="rect">
            <a:avLst/>
          </a:prstGeom>
          <a:solidFill>
            <a:srgbClr val="CC99FF"/>
          </a:solidFill>
          <a:ln w="57150">
            <a:solidFill>
              <a:schemeClr val="bg1"/>
            </a:solidFill>
          </a:ln>
        </p:spPr>
        <p:txBody>
          <a:bodyPr wrap="square" rtlCol="0">
            <a:spAutoFit/>
          </a:bodyPr>
          <a:lstStyle/>
          <a:p>
            <a:pPr algn="ctr"/>
            <a:r>
              <a:rPr lang="en-US" sz="1400" b="1" dirty="0"/>
              <a:t>*Vice Director of </a:t>
            </a:r>
          </a:p>
          <a:p>
            <a:pPr algn="ctr"/>
            <a:r>
              <a:rPr lang="en-US" sz="1400" b="1" dirty="0"/>
              <a:t>Social Media</a:t>
            </a:r>
          </a:p>
          <a:p>
            <a:pPr algn="ctr"/>
            <a:r>
              <a:rPr lang="en-US" sz="1400" b="1" dirty="0"/>
              <a:t>Sarah Austin</a:t>
            </a:r>
          </a:p>
          <a:p>
            <a:pPr algn="ctr"/>
            <a:r>
              <a:rPr lang="en-US" sz="1400" b="1" dirty="0"/>
              <a:t>(Chicago)</a:t>
            </a:r>
          </a:p>
          <a:p>
            <a:pPr algn="ctr"/>
            <a:endParaRPr lang="en-US" sz="1400" b="1" dirty="0"/>
          </a:p>
        </p:txBody>
      </p:sp>
      <p:sp>
        <p:nvSpPr>
          <p:cNvPr id="30" name="TextBox 29">
            <a:extLst>
              <a:ext uri="{FF2B5EF4-FFF2-40B4-BE49-F238E27FC236}">
                <a16:creationId xmlns:a16="http://schemas.microsoft.com/office/drawing/2014/main" id="{D3E4A7FD-987E-45B7-B3C1-E45D76447999}"/>
              </a:ext>
            </a:extLst>
          </p:cNvPr>
          <p:cNvSpPr txBox="1"/>
          <p:nvPr/>
        </p:nvSpPr>
        <p:spPr>
          <a:xfrm>
            <a:off x="8852309" y="2671895"/>
            <a:ext cx="1877209" cy="1200329"/>
          </a:xfrm>
          <a:prstGeom prst="rect">
            <a:avLst/>
          </a:prstGeom>
          <a:solidFill>
            <a:srgbClr val="CC99FF"/>
          </a:solidFill>
        </p:spPr>
        <p:txBody>
          <a:bodyPr wrap="square" rtlCol="0">
            <a:spAutoFit/>
          </a:bodyPr>
          <a:lstStyle/>
          <a:p>
            <a:pPr algn="ctr"/>
            <a:endParaRPr lang="en-US" sz="1400" b="1" dirty="0"/>
          </a:p>
          <a:p>
            <a:pPr algn="ctr"/>
            <a:r>
              <a:rPr lang="en-US" sz="1400" b="1" dirty="0"/>
              <a:t>*Vice Director Budget &amp; Analytics</a:t>
            </a:r>
          </a:p>
          <a:p>
            <a:pPr algn="ctr"/>
            <a:r>
              <a:rPr lang="en-US" sz="1400" b="1" dirty="0"/>
              <a:t>(reserved)</a:t>
            </a:r>
            <a:endParaRPr lang="en-US" sz="1200" b="1" strike="sngStrike" dirty="0">
              <a:solidFill>
                <a:schemeClr val="accent5">
                  <a:lumMod val="40000"/>
                  <a:lumOff val="60000"/>
                </a:schemeClr>
              </a:solidFill>
            </a:endParaRPr>
          </a:p>
          <a:p>
            <a:pPr algn="ctr"/>
            <a:endParaRPr lang="en-US" sz="1600" b="1" dirty="0"/>
          </a:p>
        </p:txBody>
      </p:sp>
      <p:pic>
        <p:nvPicPr>
          <p:cNvPr id="2" name="Picture 1">
            <a:extLst>
              <a:ext uri="{FF2B5EF4-FFF2-40B4-BE49-F238E27FC236}">
                <a16:creationId xmlns:a16="http://schemas.microsoft.com/office/drawing/2014/main" id="{625D52C7-5EBA-4A40-913D-4714DAAA95C6}"/>
              </a:ext>
            </a:extLst>
          </p:cNvPr>
          <p:cNvPicPr>
            <a:picLocks noChangeAspect="1"/>
          </p:cNvPicPr>
          <p:nvPr/>
        </p:nvPicPr>
        <p:blipFill>
          <a:blip r:embed="rId2"/>
          <a:stretch>
            <a:fillRect/>
          </a:stretch>
        </p:blipFill>
        <p:spPr>
          <a:xfrm>
            <a:off x="6811091" y="4092487"/>
            <a:ext cx="1828800" cy="1143950"/>
          </a:xfrm>
          <a:prstGeom prst="rect">
            <a:avLst/>
          </a:prstGeom>
        </p:spPr>
      </p:pic>
      <p:sp>
        <p:nvSpPr>
          <p:cNvPr id="33" name="TextBox 32">
            <a:extLst>
              <a:ext uri="{FF2B5EF4-FFF2-40B4-BE49-F238E27FC236}">
                <a16:creationId xmlns:a16="http://schemas.microsoft.com/office/drawing/2014/main" id="{61A6E89A-A1C7-4193-B778-58FE2EF3ED44}"/>
              </a:ext>
            </a:extLst>
          </p:cNvPr>
          <p:cNvSpPr txBox="1"/>
          <p:nvPr/>
        </p:nvSpPr>
        <p:spPr>
          <a:xfrm>
            <a:off x="3657737" y="5205376"/>
            <a:ext cx="1825428" cy="276999"/>
          </a:xfrm>
          <a:prstGeom prst="rect">
            <a:avLst/>
          </a:prstGeom>
          <a:noFill/>
        </p:spPr>
        <p:txBody>
          <a:bodyPr wrap="square" rtlCol="0">
            <a:spAutoFit/>
          </a:bodyPr>
          <a:lstStyle/>
          <a:p>
            <a:pPr algn="ctr"/>
            <a:r>
              <a:rPr lang="en-US" sz="1200" b="1" dirty="0">
                <a:solidFill>
                  <a:schemeClr val="accent5">
                    <a:lumMod val="40000"/>
                    <a:lumOff val="60000"/>
                  </a:schemeClr>
                </a:solidFill>
              </a:rPr>
              <a:t> </a:t>
            </a:r>
          </a:p>
        </p:txBody>
      </p:sp>
      <p:sp>
        <p:nvSpPr>
          <p:cNvPr id="35" name="TextBox 34">
            <a:extLst>
              <a:ext uri="{FF2B5EF4-FFF2-40B4-BE49-F238E27FC236}">
                <a16:creationId xmlns:a16="http://schemas.microsoft.com/office/drawing/2014/main" id="{41D72D6C-7F1C-4364-98BB-AE63A9F54A64}"/>
              </a:ext>
            </a:extLst>
          </p:cNvPr>
          <p:cNvSpPr txBox="1"/>
          <p:nvPr/>
        </p:nvSpPr>
        <p:spPr>
          <a:xfrm>
            <a:off x="4644823" y="4086794"/>
            <a:ext cx="1880776" cy="1169551"/>
          </a:xfrm>
          <a:prstGeom prst="rect">
            <a:avLst/>
          </a:prstGeom>
          <a:noFill/>
        </p:spPr>
        <p:txBody>
          <a:bodyPr wrap="square" rtlCol="0">
            <a:spAutoFit/>
          </a:bodyPr>
          <a:lstStyle/>
          <a:p>
            <a:pPr algn="ctr"/>
            <a:r>
              <a:rPr lang="en-US" sz="1400" b="1" dirty="0"/>
              <a:t>*Vice Director of Leadership Summit Programming </a:t>
            </a:r>
          </a:p>
          <a:p>
            <a:pPr algn="ctr"/>
            <a:r>
              <a:rPr lang="en-US" sz="1400" b="1" dirty="0"/>
              <a:t>Lauren Tang (Singapore)</a:t>
            </a:r>
          </a:p>
        </p:txBody>
      </p:sp>
      <p:sp>
        <p:nvSpPr>
          <p:cNvPr id="36" name="TextBox 35">
            <a:extLst>
              <a:ext uri="{FF2B5EF4-FFF2-40B4-BE49-F238E27FC236}">
                <a16:creationId xmlns:a16="http://schemas.microsoft.com/office/drawing/2014/main" id="{8A29DF7E-BE46-40BF-A8A1-2EAAC56180A7}"/>
              </a:ext>
            </a:extLst>
          </p:cNvPr>
          <p:cNvSpPr txBox="1"/>
          <p:nvPr/>
        </p:nvSpPr>
        <p:spPr>
          <a:xfrm>
            <a:off x="8788242" y="1304849"/>
            <a:ext cx="2040604" cy="1169551"/>
          </a:xfrm>
          <a:prstGeom prst="rect">
            <a:avLst/>
          </a:prstGeom>
          <a:solidFill>
            <a:srgbClr val="CC99FF"/>
          </a:solidFill>
          <a:ln w="57150">
            <a:solidFill>
              <a:schemeClr val="bg1"/>
            </a:solidFill>
          </a:ln>
        </p:spPr>
        <p:txBody>
          <a:bodyPr wrap="square" rtlCol="0">
            <a:spAutoFit/>
          </a:bodyPr>
          <a:lstStyle/>
          <a:p>
            <a:pPr algn="ctr"/>
            <a:r>
              <a:rPr lang="en-US" sz="1400" b="1" dirty="0"/>
              <a:t>*Vice Director Diversity &amp; Inclusion</a:t>
            </a:r>
          </a:p>
          <a:p>
            <a:pPr algn="ctr"/>
            <a:r>
              <a:rPr lang="en-US" sz="1400" b="1" dirty="0"/>
              <a:t>Pooja Mahajan </a:t>
            </a:r>
          </a:p>
          <a:p>
            <a:pPr algn="ctr"/>
            <a:r>
              <a:rPr lang="en-US" sz="1400" b="1" dirty="0"/>
              <a:t>(India)</a:t>
            </a:r>
          </a:p>
          <a:p>
            <a:pPr algn="ctr"/>
            <a:endParaRPr lang="en-US" sz="1400" b="1" dirty="0"/>
          </a:p>
        </p:txBody>
      </p:sp>
      <p:sp>
        <p:nvSpPr>
          <p:cNvPr id="41" name="TextBox 40">
            <a:extLst>
              <a:ext uri="{FF2B5EF4-FFF2-40B4-BE49-F238E27FC236}">
                <a16:creationId xmlns:a16="http://schemas.microsoft.com/office/drawing/2014/main" id="{8A29DF7E-BE46-40BF-A8A1-2EAAC56180A7}"/>
              </a:ext>
            </a:extLst>
          </p:cNvPr>
          <p:cNvSpPr txBox="1"/>
          <p:nvPr/>
        </p:nvSpPr>
        <p:spPr>
          <a:xfrm>
            <a:off x="2535582" y="1306023"/>
            <a:ext cx="2040604" cy="1169551"/>
          </a:xfrm>
          <a:prstGeom prst="rect">
            <a:avLst/>
          </a:prstGeom>
          <a:solidFill>
            <a:srgbClr val="CC99FF"/>
          </a:solidFill>
          <a:ln w="57150">
            <a:solidFill>
              <a:schemeClr val="bg1"/>
            </a:solidFill>
          </a:ln>
        </p:spPr>
        <p:txBody>
          <a:bodyPr wrap="square" rtlCol="0">
            <a:spAutoFit/>
          </a:bodyPr>
          <a:lstStyle/>
          <a:p>
            <a:pPr algn="ctr"/>
            <a:r>
              <a:rPr lang="en-US" sz="1400" b="1" dirty="0"/>
              <a:t>*Vice Director of Spring Programs </a:t>
            </a:r>
          </a:p>
          <a:p>
            <a:pPr algn="ctr"/>
            <a:r>
              <a:rPr lang="en-US" sz="1400" b="1" dirty="0"/>
              <a:t>Amy </a:t>
            </a:r>
            <a:r>
              <a:rPr lang="en-US" sz="1400" b="1" dirty="0" err="1"/>
              <a:t>Vulpio</a:t>
            </a:r>
            <a:endParaRPr lang="en-US" sz="1400" b="1" dirty="0"/>
          </a:p>
          <a:p>
            <a:pPr algn="ctr"/>
            <a:r>
              <a:rPr lang="en-US" sz="1400" b="1" dirty="0"/>
              <a:t>(Philadelphia)</a:t>
            </a:r>
          </a:p>
          <a:p>
            <a:pPr algn="ctr"/>
            <a:endParaRPr lang="en-US" sz="1400" b="1" dirty="0"/>
          </a:p>
        </p:txBody>
      </p:sp>
      <p:sp>
        <p:nvSpPr>
          <p:cNvPr id="42" name="TextBox 41">
            <a:extLst>
              <a:ext uri="{FF2B5EF4-FFF2-40B4-BE49-F238E27FC236}">
                <a16:creationId xmlns:a16="http://schemas.microsoft.com/office/drawing/2014/main" id="{8A29DF7E-BE46-40BF-A8A1-2EAAC56180A7}"/>
              </a:ext>
            </a:extLst>
          </p:cNvPr>
          <p:cNvSpPr txBox="1"/>
          <p:nvPr/>
        </p:nvSpPr>
        <p:spPr>
          <a:xfrm>
            <a:off x="474910" y="2677552"/>
            <a:ext cx="2040604" cy="1169551"/>
          </a:xfrm>
          <a:prstGeom prst="rect">
            <a:avLst/>
          </a:prstGeom>
          <a:solidFill>
            <a:srgbClr val="CC99FF"/>
          </a:solidFill>
          <a:ln w="57150">
            <a:solidFill>
              <a:schemeClr val="bg1"/>
            </a:solidFill>
          </a:ln>
        </p:spPr>
        <p:txBody>
          <a:bodyPr wrap="square" rtlCol="0">
            <a:spAutoFit/>
          </a:bodyPr>
          <a:lstStyle/>
          <a:p>
            <a:pPr algn="ctr"/>
            <a:endParaRPr lang="en-US" sz="1400" b="1" dirty="0"/>
          </a:p>
          <a:p>
            <a:pPr algn="ctr"/>
            <a:r>
              <a:rPr lang="en-US" sz="1400" b="1" dirty="0"/>
              <a:t>*Vice Director of News </a:t>
            </a:r>
          </a:p>
          <a:p>
            <a:pPr algn="ctr"/>
            <a:r>
              <a:rPr lang="en-US" sz="1400" b="1" dirty="0"/>
              <a:t>Chrissy </a:t>
            </a:r>
            <a:r>
              <a:rPr lang="en-US" sz="1400" b="1" dirty="0" err="1"/>
              <a:t>Sanfelippo</a:t>
            </a:r>
            <a:endParaRPr lang="en-US" sz="1400" b="1" dirty="0"/>
          </a:p>
          <a:p>
            <a:pPr algn="ctr"/>
            <a:r>
              <a:rPr lang="en-US" sz="1400" b="1" dirty="0"/>
              <a:t>(Chicago)</a:t>
            </a:r>
          </a:p>
          <a:p>
            <a:pPr algn="ctr"/>
            <a:endParaRPr lang="en-US" sz="1400" b="1" dirty="0"/>
          </a:p>
        </p:txBody>
      </p:sp>
      <p:sp>
        <p:nvSpPr>
          <p:cNvPr id="46" name="TextBox 45">
            <a:extLst>
              <a:ext uri="{FF2B5EF4-FFF2-40B4-BE49-F238E27FC236}">
                <a16:creationId xmlns:a16="http://schemas.microsoft.com/office/drawing/2014/main" id="{B43F2EF3-5804-4BFD-BAD2-271A6A9C5452}"/>
              </a:ext>
            </a:extLst>
          </p:cNvPr>
          <p:cNvSpPr txBox="1"/>
          <p:nvPr/>
        </p:nvSpPr>
        <p:spPr>
          <a:xfrm>
            <a:off x="2544359" y="4066885"/>
            <a:ext cx="1839850" cy="1169551"/>
          </a:xfrm>
          <a:prstGeom prst="rect">
            <a:avLst/>
          </a:prstGeom>
          <a:solidFill>
            <a:srgbClr val="CC99FF"/>
          </a:solidFill>
        </p:spPr>
        <p:txBody>
          <a:bodyPr wrap="square" rtlCol="0">
            <a:spAutoFit/>
          </a:bodyPr>
          <a:lstStyle/>
          <a:p>
            <a:pPr algn="ctr"/>
            <a:r>
              <a:rPr lang="en-US" sz="1400" b="1"/>
              <a:t>*UNCITRAL Committee Co-Director </a:t>
            </a:r>
          </a:p>
          <a:p>
            <a:pPr algn="ctr"/>
            <a:r>
              <a:rPr lang="en-US" sz="1400" b="1"/>
              <a:t>Deb Grassgreen</a:t>
            </a:r>
          </a:p>
          <a:p>
            <a:pPr algn="ctr"/>
            <a:r>
              <a:rPr lang="en-US" sz="1400" b="1"/>
              <a:t>(Northern California)</a:t>
            </a:r>
            <a:endParaRPr lang="en-US" sz="1400" b="1" dirty="0"/>
          </a:p>
        </p:txBody>
      </p:sp>
      <p:sp>
        <p:nvSpPr>
          <p:cNvPr id="3" name="Rectangle 2"/>
          <p:cNvSpPr/>
          <p:nvPr/>
        </p:nvSpPr>
        <p:spPr>
          <a:xfrm>
            <a:off x="6778678" y="4175961"/>
            <a:ext cx="1893626" cy="738664"/>
          </a:xfrm>
          <a:prstGeom prst="rect">
            <a:avLst/>
          </a:prstGeom>
        </p:spPr>
        <p:txBody>
          <a:bodyPr wrap="square">
            <a:spAutoFit/>
          </a:bodyPr>
          <a:lstStyle/>
          <a:p>
            <a:pPr algn="ctr"/>
            <a:r>
              <a:rPr lang="en-US" sz="1400" b="1" dirty="0"/>
              <a:t>*2023 Rising Star</a:t>
            </a:r>
          </a:p>
          <a:p>
            <a:pPr algn="ctr"/>
            <a:r>
              <a:rPr lang="en-US" sz="1400" b="1" dirty="0" err="1"/>
              <a:t>Saneea</a:t>
            </a:r>
            <a:r>
              <a:rPr lang="en-US" sz="1400" b="1" dirty="0"/>
              <a:t> </a:t>
            </a:r>
            <a:r>
              <a:rPr lang="en-US" sz="1400" b="1" dirty="0" err="1"/>
              <a:t>Tanvir</a:t>
            </a:r>
            <a:r>
              <a:rPr lang="en-US" sz="1400" b="1" dirty="0"/>
              <a:t> (Ontario)</a:t>
            </a:r>
          </a:p>
        </p:txBody>
      </p:sp>
    </p:spTree>
    <p:extLst>
      <p:ext uri="{BB962C8B-B14F-4D97-AF65-F5344CB8AC3E}">
        <p14:creationId xmlns:p14="http://schemas.microsoft.com/office/powerpoint/2010/main" val="1576992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A535ADD-8C0E-1749-3D62-C004BE48E01C}"/>
              </a:ext>
            </a:extLst>
          </p:cNvPr>
          <p:cNvSpPr txBox="1"/>
          <p:nvPr/>
        </p:nvSpPr>
        <p:spPr>
          <a:xfrm>
            <a:off x="6780774" y="2777810"/>
            <a:ext cx="1825428" cy="897622"/>
          </a:xfrm>
          <a:prstGeom prst="rect">
            <a:avLst/>
          </a:prstGeom>
          <a:solidFill>
            <a:srgbClr val="CC99FF"/>
          </a:solidFill>
        </p:spPr>
        <p:txBody>
          <a:bodyPr wrap="square" rtlCol="0">
            <a:spAutoFit/>
          </a:bodyPr>
          <a:lstStyle/>
          <a:p>
            <a:endParaRPr lang="en-US" dirty="0"/>
          </a:p>
        </p:txBody>
      </p:sp>
      <p:sp>
        <p:nvSpPr>
          <p:cNvPr id="25" name="TextBox 24">
            <a:extLst>
              <a:ext uri="{FF2B5EF4-FFF2-40B4-BE49-F238E27FC236}">
                <a16:creationId xmlns:a16="http://schemas.microsoft.com/office/drawing/2014/main" id="{9F2F5D9E-9E35-4767-81D5-C1393068B2FB}"/>
              </a:ext>
            </a:extLst>
          </p:cNvPr>
          <p:cNvSpPr txBox="1"/>
          <p:nvPr/>
        </p:nvSpPr>
        <p:spPr>
          <a:xfrm>
            <a:off x="2767663" y="1504299"/>
            <a:ext cx="1825428" cy="897622"/>
          </a:xfrm>
          <a:prstGeom prst="rect">
            <a:avLst/>
          </a:prstGeom>
          <a:solidFill>
            <a:srgbClr val="CC99FF"/>
          </a:solidFill>
        </p:spPr>
        <p:txBody>
          <a:bodyPr wrap="square" rtlCol="0">
            <a:spAutoFit/>
          </a:bodyPr>
          <a:lstStyle/>
          <a:p>
            <a:endParaRPr lang="en-US" dirty="0"/>
          </a:p>
        </p:txBody>
      </p:sp>
      <p:sp>
        <p:nvSpPr>
          <p:cNvPr id="26" name="TextBox 25">
            <a:extLst>
              <a:ext uri="{FF2B5EF4-FFF2-40B4-BE49-F238E27FC236}">
                <a16:creationId xmlns:a16="http://schemas.microsoft.com/office/drawing/2014/main" id="{8E065BC8-2032-48B5-A16B-A1852C335811}"/>
              </a:ext>
            </a:extLst>
          </p:cNvPr>
          <p:cNvSpPr txBox="1"/>
          <p:nvPr/>
        </p:nvSpPr>
        <p:spPr>
          <a:xfrm>
            <a:off x="2765977" y="4110341"/>
            <a:ext cx="1825428" cy="897622"/>
          </a:xfrm>
          <a:prstGeom prst="rect">
            <a:avLst/>
          </a:prstGeom>
          <a:solidFill>
            <a:srgbClr val="CC99FF"/>
          </a:solidFill>
        </p:spPr>
        <p:txBody>
          <a:bodyPr wrap="square" rtlCol="0">
            <a:spAutoFit/>
          </a:bodyPr>
          <a:lstStyle/>
          <a:p>
            <a:endParaRPr lang="en-US" dirty="0"/>
          </a:p>
        </p:txBody>
      </p:sp>
      <p:sp>
        <p:nvSpPr>
          <p:cNvPr id="27" name="TextBox 26">
            <a:extLst>
              <a:ext uri="{FF2B5EF4-FFF2-40B4-BE49-F238E27FC236}">
                <a16:creationId xmlns:a16="http://schemas.microsoft.com/office/drawing/2014/main" id="{9C7EDA36-28D3-48CC-9381-9A28494EC05D}"/>
              </a:ext>
            </a:extLst>
          </p:cNvPr>
          <p:cNvSpPr txBox="1"/>
          <p:nvPr/>
        </p:nvSpPr>
        <p:spPr>
          <a:xfrm>
            <a:off x="4740782" y="2740271"/>
            <a:ext cx="1825428" cy="897622"/>
          </a:xfrm>
          <a:prstGeom prst="rect">
            <a:avLst/>
          </a:prstGeom>
          <a:solidFill>
            <a:srgbClr val="CC99FF"/>
          </a:solidFill>
        </p:spPr>
        <p:txBody>
          <a:bodyPr wrap="square" rtlCol="0">
            <a:spAutoFit/>
          </a:bodyPr>
          <a:lstStyle/>
          <a:p>
            <a:endParaRPr lang="en-US" dirty="0"/>
          </a:p>
        </p:txBody>
      </p:sp>
      <p:sp>
        <p:nvSpPr>
          <p:cNvPr id="28" name="TextBox 27">
            <a:extLst>
              <a:ext uri="{FF2B5EF4-FFF2-40B4-BE49-F238E27FC236}">
                <a16:creationId xmlns:a16="http://schemas.microsoft.com/office/drawing/2014/main" id="{5678D798-FC11-46E2-A564-BD8F8213F650}"/>
              </a:ext>
            </a:extLst>
          </p:cNvPr>
          <p:cNvSpPr txBox="1"/>
          <p:nvPr/>
        </p:nvSpPr>
        <p:spPr>
          <a:xfrm>
            <a:off x="4756466" y="1512344"/>
            <a:ext cx="1825428" cy="897622"/>
          </a:xfrm>
          <a:prstGeom prst="rect">
            <a:avLst/>
          </a:prstGeom>
          <a:solidFill>
            <a:srgbClr val="CC99FF"/>
          </a:solidFill>
        </p:spPr>
        <p:txBody>
          <a:bodyPr wrap="square" rtlCol="0">
            <a:spAutoFit/>
          </a:bodyPr>
          <a:lstStyle/>
          <a:p>
            <a:endParaRPr lang="en-US" dirty="0"/>
          </a:p>
        </p:txBody>
      </p:sp>
      <p:sp>
        <p:nvSpPr>
          <p:cNvPr id="40" name="TextBox 39">
            <a:extLst>
              <a:ext uri="{FF2B5EF4-FFF2-40B4-BE49-F238E27FC236}">
                <a16:creationId xmlns:a16="http://schemas.microsoft.com/office/drawing/2014/main" id="{F38498C6-93B0-4DEC-84A0-4D6EFA363EE2}"/>
              </a:ext>
            </a:extLst>
          </p:cNvPr>
          <p:cNvSpPr txBox="1"/>
          <p:nvPr/>
        </p:nvSpPr>
        <p:spPr>
          <a:xfrm>
            <a:off x="789510" y="5451421"/>
            <a:ext cx="1825428" cy="897622"/>
          </a:xfrm>
          <a:prstGeom prst="rect">
            <a:avLst/>
          </a:prstGeom>
          <a:solidFill>
            <a:srgbClr val="CC99FF"/>
          </a:solidFill>
        </p:spPr>
        <p:txBody>
          <a:bodyPr wrap="square" rtlCol="0">
            <a:spAutoFit/>
          </a:bodyPr>
          <a:lstStyle/>
          <a:p>
            <a:endParaRPr lang="en-US" dirty="0"/>
          </a:p>
        </p:txBody>
      </p:sp>
      <p:sp>
        <p:nvSpPr>
          <p:cNvPr id="32" name="TextBox 31">
            <a:extLst>
              <a:ext uri="{FF2B5EF4-FFF2-40B4-BE49-F238E27FC236}">
                <a16:creationId xmlns:a16="http://schemas.microsoft.com/office/drawing/2014/main" id="{065C917B-8F05-4C09-A683-C375BFF4C18B}"/>
              </a:ext>
            </a:extLst>
          </p:cNvPr>
          <p:cNvSpPr txBox="1"/>
          <p:nvPr/>
        </p:nvSpPr>
        <p:spPr>
          <a:xfrm>
            <a:off x="789510" y="1477775"/>
            <a:ext cx="1825428" cy="897622"/>
          </a:xfrm>
          <a:prstGeom prst="rect">
            <a:avLst/>
          </a:prstGeom>
          <a:solidFill>
            <a:srgbClr val="CC99FF"/>
          </a:solidFill>
        </p:spPr>
        <p:txBody>
          <a:bodyPr wrap="square" rtlCol="0">
            <a:spAutoFit/>
          </a:bodyPr>
          <a:lstStyle/>
          <a:p>
            <a:endParaRPr lang="en-US" dirty="0"/>
          </a:p>
        </p:txBody>
      </p:sp>
      <p:sp>
        <p:nvSpPr>
          <p:cNvPr id="41" name="TextBox 40">
            <a:extLst>
              <a:ext uri="{FF2B5EF4-FFF2-40B4-BE49-F238E27FC236}">
                <a16:creationId xmlns:a16="http://schemas.microsoft.com/office/drawing/2014/main" id="{33DCD0C3-D094-42B5-BB21-E2D211623228}"/>
              </a:ext>
            </a:extLst>
          </p:cNvPr>
          <p:cNvSpPr txBox="1"/>
          <p:nvPr/>
        </p:nvSpPr>
        <p:spPr>
          <a:xfrm>
            <a:off x="6780774" y="1521893"/>
            <a:ext cx="1825428" cy="897622"/>
          </a:xfrm>
          <a:prstGeom prst="rect">
            <a:avLst/>
          </a:prstGeom>
          <a:solidFill>
            <a:srgbClr val="CC99FF"/>
          </a:solidFill>
        </p:spPr>
        <p:txBody>
          <a:bodyPr wrap="square" rtlCol="0">
            <a:spAutoFit/>
          </a:bodyPr>
          <a:lstStyle/>
          <a:p>
            <a:endParaRPr lang="en-US" dirty="0"/>
          </a:p>
        </p:txBody>
      </p:sp>
      <p:sp>
        <p:nvSpPr>
          <p:cNvPr id="4" name="TextBox 3">
            <a:extLst>
              <a:ext uri="{FF2B5EF4-FFF2-40B4-BE49-F238E27FC236}">
                <a16:creationId xmlns:a16="http://schemas.microsoft.com/office/drawing/2014/main" id="{8EC6D2E0-D5B7-4658-B33D-91AEBADFCD2B}"/>
              </a:ext>
            </a:extLst>
          </p:cNvPr>
          <p:cNvSpPr txBox="1"/>
          <p:nvPr/>
        </p:nvSpPr>
        <p:spPr>
          <a:xfrm>
            <a:off x="3692965" y="233252"/>
            <a:ext cx="3797963" cy="400110"/>
          </a:xfrm>
          <a:prstGeom prst="rect">
            <a:avLst/>
          </a:prstGeom>
          <a:noFill/>
        </p:spPr>
        <p:txBody>
          <a:bodyPr wrap="none" rtlCol="0">
            <a:spAutoFit/>
          </a:bodyPr>
          <a:lstStyle/>
          <a:p>
            <a:r>
              <a:rPr lang="en-US" sz="2000" b="1" dirty="0"/>
              <a:t>IWIRC Governance Structure 2024</a:t>
            </a:r>
          </a:p>
        </p:txBody>
      </p:sp>
      <p:sp>
        <p:nvSpPr>
          <p:cNvPr id="5" name="TextBox 4">
            <a:extLst>
              <a:ext uri="{FF2B5EF4-FFF2-40B4-BE49-F238E27FC236}">
                <a16:creationId xmlns:a16="http://schemas.microsoft.com/office/drawing/2014/main" id="{F02C4B28-94F6-4C9C-A649-BF16CBD74EC7}"/>
              </a:ext>
            </a:extLst>
          </p:cNvPr>
          <p:cNvSpPr txBox="1"/>
          <p:nvPr/>
        </p:nvSpPr>
        <p:spPr>
          <a:xfrm>
            <a:off x="629173" y="894813"/>
            <a:ext cx="1903791" cy="369332"/>
          </a:xfrm>
          <a:prstGeom prst="rect">
            <a:avLst/>
          </a:prstGeom>
          <a:noFill/>
        </p:spPr>
        <p:txBody>
          <a:bodyPr wrap="none" rtlCol="0">
            <a:spAutoFit/>
          </a:bodyPr>
          <a:lstStyle/>
          <a:p>
            <a:r>
              <a:rPr lang="en-US" dirty="0"/>
              <a:t>At Large Directors </a:t>
            </a:r>
          </a:p>
        </p:txBody>
      </p:sp>
      <p:sp>
        <p:nvSpPr>
          <p:cNvPr id="9" name="TextBox 8">
            <a:extLst>
              <a:ext uri="{FF2B5EF4-FFF2-40B4-BE49-F238E27FC236}">
                <a16:creationId xmlns:a16="http://schemas.microsoft.com/office/drawing/2014/main" id="{A9C9BE76-8F5F-401E-AF8A-A917C472B0BF}"/>
              </a:ext>
            </a:extLst>
          </p:cNvPr>
          <p:cNvSpPr txBox="1"/>
          <p:nvPr/>
        </p:nvSpPr>
        <p:spPr>
          <a:xfrm>
            <a:off x="2765977" y="5446684"/>
            <a:ext cx="1825428" cy="897622"/>
          </a:xfrm>
          <a:prstGeom prst="rect">
            <a:avLst/>
          </a:prstGeom>
          <a:solidFill>
            <a:srgbClr val="CC99FF"/>
          </a:solidFill>
        </p:spPr>
        <p:txBody>
          <a:bodyPr wrap="square" rtlCol="0">
            <a:spAutoFit/>
          </a:bodyPr>
          <a:lstStyle/>
          <a:p>
            <a:endParaRPr lang="en-US" dirty="0"/>
          </a:p>
        </p:txBody>
      </p:sp>
      <p:sp>
        <p:nvSpPr>
          <p:cNvPr id="11" name="TextBox 10">
            <a:extLst>
              <a:ext uri="{FF2B5EF4-FFF2-40B4-BE49-F238E27FC236}">
                <a16:creationId xmlns:a16="http://schemas.microsoft.com/office/drawing/2014/main" id="{6D1EBA87-524A-48A7-8FE4-2033A4977002}"/>
              </a:ext>
            </a:extLst>
          </p:cNvPr>
          <p:cNvSpPr txBox="1"/>
          <p:nvPr/>
        </p:nvSpPr>
        <p:spPr>
          <a:xfrm>
            <a:off x="773826" y="2727310"/>
            <a:ext cx="1825428" cy="923544"/>
          </a:xfrm>
          <a:prstGeom prst="rect">
            <a:avLst/>
          </a:prstGeom>
          <a:solidFill>
            <a:srgbClr val="CC99FF"/>
          </a:solidFill>
        </p:spPr>
        <p:txBody>
          <a:bodyPr wrap="square" rtlCol="0">
            <a:spAutoFit/>
          </a:bodyPr>
          <a:lstStyle/>
          <a:p>
            <a:endParaRPr lang="en-US" dirty="0"/>
          </a:p>
        </p:txBody>
      </p:sp>
      <p:sp>
        <p:nvSpPr>
          <p:cNvPr id="12" name="TextBox 11">
            <a:extLst>
              <a:ext uri="{FF2B5EF4-FFF2-40B4-BE49-F238E27FC236}">
                <a16:creationId xmlns:a16="http://schemas.microsoft.com/office/drawing/2014/main" id="{DD48612A-12E5-4458-A184-4A98456B9E74}"/>
              </a:ext>
            </a:extLst>
          </p:cNvPr>
          <p:cNvSpPr txBox="1"/>
          <p:nvPr/>
        </p:nvSpPr>
        <p:spPr>
          <a:xfrm>
            <a:off x="6780774" y="4102301"/>
            <a:ext cx="1825428" cy="897622"/>
          </a:xfrm>
          <a:prstGeom prst="rect">
            <a:avLst/>
          </a:prstGeom>
          <a:solidFill>
            <a:srgbClr val="CC99FF"/>
          </a:solidFill>
        </p:spPr>
        <p:txBody>
          <a:bodyPr wrap="square" rtlCol="0">
            <a:spAutoFit/>
          </a:bodyPr>
          <a:lstStyle/>
          <a:p>
            <a:endParaRPr lang="en-US" dirty="0"/>
          </a:p>
        </p:txBody>
      </p:sp>
      <p:sp>
        <p:nvSpPr>
          <p:cNvPr id="14" name="TextBox 13">
            <a:extLst>
              <a:ext uri="{FF2B5EF4-FFF2-40B4-BE49-F238E27FC236}">
                <a16:creationId xmlns:a16="http://schemas.microsoft.com/office/drawing/2014/main" id="{9DA0F9B9-E307-4F15-8315-82A68E666AB6}"/>
              </a:ext>
            </a:extLst>
          </p:cNvPr>
          <p:cNvSpPr txBox="1"/>
          <p:nvPr/>
        </p:nvSpPr>
        <p:spPr>
          <a:xfrm>
            <a:off x="741669" y="4089669"/>
            <a:ext cx="1825428" cy="897622"/>
          </a:xfrm>
          <a:prstGeom prst="rect">
            <a:avLst/>
          </a:prstGeom>
          <a:solidFill>
            <a:srgbClr val="CC99FF"/>
          </a:solidFill>
        </p:spPr>
        <p:txBody>
          <a:bodyPr wrap="square" rtlCol="0">
            <a:spAutoFit/>
          </a:bodyPr>
          <a:lstStyle/>
          <a:p>
            <a:endParaRPr lang="en-US" dirty="0"/>
          </a:p>
        </p:txBody>
      </p:sp>
      <p:sp>
        <p:nvSpPr>
          <p:cNvPr id="45" name="TextBox 44">
            <a:extLst>
              <a:ext uri="{FF2B5EF4-FFF2-40B4-BE49-F238E27FC236}">
                <a16:creationId xmlns:a16="http://schemas.microsoft.com/office/drawing/2014/main" id="{7F54E7A2-FC85-4338-8377-DDE83554EDFA}"/>
              </a:ext>
            </a:extLst>
          </p:cNvPr>
          <p:cNvSpPr txBox="1"/>
          <p:nvPr/>
        </p:nvSpPr>
        <p:spPr>
          <a:xfrm>
            <a:off x="2775756" y="4181780"/>
            <a:ext cx="1772050" cy="738664"/>
          </a:xfrm>
          <a:prstGeom prst="rect">
            <a:avLst/>
          </a:prstGeom>
          <a:noFill/>
        </p:spPr>
        <p:txBody>
          <a:bodyPr wrap="square" rtlCol="0">
            <a:spAutoFit/>
          </a:bodyPr>
          <a:lstStyle/>
          <a:p>
            <a:pPr algn="ctr"/>
            <a:r>
              <a:rPr lang="en-US" sz="1400" b="1" dirty="0"/>
              <a:t>Sharon Chong</a:t>
            </a:r>
            <a:br>
              <a:rPr lang="en-US" sz="1400" b="1" dirty="0"/>
            </a:br>
            <a:r>
              <a:rPr lang="en-US" sz="1400" b="1" dirty="0"/>
              <a:t>(Malaysia Network)</a:t>
            </a:r>
            <a:br>
              <a:rPr lang="en-US" sz="1400" b="1" dirty="0"/>
            </a:br>
            <a:r>
              <a:rPr lang="en-US" sz="1400" b="1" dirty="0"/>
              <a:t>At Large, 2025 </a:t>
            </a:r>
          </a:p>
        </p:txBody>
      </p:sp>
      <p:sp>
        <p:nvSpPr>
          <p:cNvPr id="46" name="TextBox 45">
            <a:extLst>
              <a:ext uri="{FF2B5EF4-FFF2-40B4-BE49-F238E27FC236}">
                <a16:creationId xmlns:a16="http://schemas.microsoft.com/office/drawing/2014/main" id="{BC4E5763-39B3-40C3-835B-95E6A04D5AEB}"/>
              </a:ext>
            </a:extLst>
          </p:cNvPr>
          <p:cNvSpPr txBox="1"/>
          <p:nvPr/>
        </p:nvSpPr>
        <p:spPr>
          <a:xfrm>
            <a:off x="769701" y="5163871"/>
            <a:ext cx="1825428" cy="1138773"/>
          </a:xfrm>
          <a:prstGeom prst="rect">
            <a:avLst/>
          </a:prstGeom>
          <a:noFill/>
        </p:spPr>
        <p:txBody>
          <a:bodyPr wrap="square" rtlCol="0">
            <a:spAutoFit/>
          </a:bodyPr>
          <a:lstStyle/>
          <a:p>
            <a:pPr algn="ctr"/>
            <a:endParaRPr lang="en-US" sz="1200" dirty="0"/>
          </a:p>
          <a:p>
            <a:pPr algn="ctr"/>
            <a:br>
              <a:rPr lang="en-US" sz="1400" b="1" dirty="0"/>
            </a:br>
            <a:r>
              <a:rPr lang="en-US" sz="1400" b="1" dirty="0"/>
              <a:t>Gemma Lardner</a:t>
            </a:r>
            <a:br>
              <a:rPr lang="en-US" sz="1400" b="1" dirty="0"/>
            </a:br>
            <a:r>
              <a:rPr lang="en-US" sz="1400" b="1" dirty="0"/>
              <a:t>(Cayman Network)</a:t>
            </a:r>
            <a:br>
              <a:rPr lang="en-US" sz="1400" b="1" dirty="0"/>
            </a:br>
            <a:r>
              <a:rPr lang="en-US" sz="1400" b="1" dirty="0"/>
              <a:t>At Large, 2025 </a:t>
            </a:r>
          </a:p>
        </p:txBody>
      </p:sp>
      <p:sp>
        <p:nvSpPr>
          <p:cNvPr id="50" name="TextBox 49">
            <a:extLst>
              <a:ext uri="{FF2B5EF4-FFF2-40B4-BE49-F238E27FC236}">
                <a16:creationId xmlns:a16="http://schemas.microsoft.com/office/drawing/2014/main" id="{5602287B-A20F-442A-81E8-37552E2C1D0F}"/>
              </a:ext>
            </a:extLst>
          </p:cNvPr>
          <p:cNvSpPr txBox="1"/>
          <p:nvPr/>
        </p:nvSpPr>
        <p:spPr>
          <a:xfrm>
            <a:off x="4740782" y="1629614"/>
            <a:ext cx="1825428" cy="738664"/>
          </a:xfrm>
          <a:prstGeom prst="rect">
            <a:avLst/>
          </a:prstGeom>
          <a:noFill/>
        </p:spPr>
        <p:txBody>
          <a:bodyPr wrap="square" rtlCol="0">
            <a:spAutoFit/>
          </a:bodyPr>
          <a:lstStyle/>
          <a:p>
            <a:pPr algn="ctr"/>
            <a:r>
              <a:rPr lang="en-US" sz="1400" b="1" dirty="0"/>
              <a:t>Hon. Elizabeth Gunn</a:t>
            </a:r>
          </a:p>
          <a:p>
            <a:pPr algn="ctr"/>
            <a:r>
              <a:rPr lang="en-US" sz="1400" b="1" dirty="0"/>
              <a:t>(Washington DC)</a:t>
            </a:r>
          </a:p>
          <a:p>
            <a:pPr algn="ctr"/>
            <a:r>
              <a:rPr lang="en-US" sz="1400" b="1" dirty="0"/>
              <a:t>At Large, 2024</a:t>
            </a:r>
          </a:p>
        </p:txBody>
      </p:sp>
      <p:sp>
        <p:nvSpPr>
          <p:cNvPr id="53" name="TextBox 52">
            <a:extLst>
              <a:ext uri="{FF2B5EF4-FFF2-40B4-BE49-F238E27FC236}">
                <a16:creationId xmlns:a16="http://schemas.microsoft.com/office/drawing/2014/main" id="{BF5695DB-CFCA-41A9-98BE-D0365F2951D7}"/>
              </a:ext>
            </a:extLst>
          </p:cNvPr>
          <p:cNvSpPr txBox="1"/>
          <p:nvPr/>
        </p:nvSpPr>
        <p:spPr>
          <a:xfrm>
            <a:off x="773826" y="1521115"/>
            <a:ext cx="1825428" cy="954107"/>
          </a:xfrm>
          <a:prstGeom prst="rect">
            <a:avLst/>
          </a:prstGeom>
          <a:noFill/>
        </p:spPr>
        <p:txBody>
          <a:bodyPr wrap="square" rtlCol="0">
            <a:spAutoFit/>
          </a:bodyPr>
          <a:lstStyle/>
          <a:p>
            <a:pPr algn="ctr"/>
            <a:r>
              <a:rPr lang="en-US" sz="1400" b="1" dirty="0"/>
              <a:t>Monica Blacker</a:t>
            </a:r>
          </a:p>
          <a:p>
            <a:pPr algn="ctr"/>
            <a:r>
              <a:rPr lang="en-US" sz="1400" b="1" dirty="0"/>
              <a:t>(Dallas/ Ft. Worth)</a:t>
            </a:r>
          </a:p>
          <a:p>
            <a:pPr algn="ctr"/>
            <a:r>
              <a:rPr lang="en-US" sz="1400" b="1" dirty="0"/>
              <a:t>At Large, 2024</a:t>
            </a:r>
          </a:p>
          <a:p>
            <a:pPr algn="ctr"/>
            <a:endParaRPr lang="en-US" sz="1400" b="1" dirty="0"/>
          </a:p>
        </p:txBody>
      </p:sp>
      <p:sp>
        <p:nvSpPr>
          <p:cNvPr id="55" name="Date Placeholder 54">
            <a:extLst>
              <a:ext uri="{FF2B5EF4-FFF2-40B4-BE49-F238E27FC236}">
                <a16:creationId xmlns:a16="http://schemas.microsoft.com/office/drawing/2014/main" id="{CC1CD2E0-D913-4369-B671-3D687924F2F3}"/>
              </a:ext>
            </a:extLst>
          </p:cNvPr>
          <p:cNvSpPr>
            <a:spLocks noGrp="1"/>
          </p:cNvSpPr>
          <p:nvPr>
            <p:ph type="dt" sz="half" idx="10"/>
          </p:nvPr>
        </p:nvSpPr>
        <p:spPr>
          <a:xfrm>
            <a:off x="72547" y="6364979"/>
            <a:ext cx="2743200" cy="365125"/>
          </a:xfrm>
        </p:spPr>
        <p:txBody>
          <a:bodyPr/>
          <a:lstStyle/>
          <a:p>
            <a:fld id="{787B8F70-9A0B-4F0B-ADE3-D0321682BE07}" type="datetime1">
              <a:rPr lang="en-US" smtClean="0"/>
              <a:t>12/13/2023</a:t>
            </a:fld>
            <a:endParaRPr lang="en-US" dirty="0"/>
          </a:p>
        </p:txBody>
      </p:sp>
      <p:sp>
        <p:nvSpPr>
          <p:cNvPr id="42" name="TextBox 41">
            <a:extLst>
              <a:ext uri="{FF2B5EF4-FFF2-40B4-BE49-F238E27FC236}">
                <a16:creationId xmlns:a16="http://schemas.microsoft.com/office/drawing/2014/main" id="{3D9CB52D-673D-44CE-8182-E906204D10A1}"/>
              </a:ext>
            </a:extLst>
          </p:cNvPr>
          <p:cNvSpPr txBox="1"/>
          <p:nvPr/>
        </p:nvSpPr>
        <p:spPr>
          <a:xfrm>
            <a:off x="4679232" y="2899229"/>
            <a:ext cx="1825428" cy="738664"/>
          </a:xfrm>
          <a:prstGeom prst="rect">
            <a:avLst/>
          </a:prstGeom>
          <a:noFill/>
        </p:spPr>
        <p:txBody>
          <a:bodyPr wrap="square" rtlCol="0">
            <a:spAutoFit/>
          </a:bodyPr>
          <a:lstStyle/>
          <a:p>
            <a:pPr algn="ctr"/>
            <a:r>
              <a:rPr lang="en-US" sz="1400" b="1" dirty="0" err="1"/>
              <a:t>Adine</a:t>
            </a:r>
            <a:r>
              <a:rPr lang="en-US" sz="1400" b="1" dirty="0"/>
              <a:t> </a:t>
            </a:r>
            <a:r>
              <a:rPr lang="en-US" sz="1400" b="1" dirty="0" err="1"/>
              <a:t>Momoh</a:t>
            </a:r>
            <a:endParaRPr lang="en-US" sz="1400" b="1" dirty="0"/>
          </a:p>
          <a:p>
            <a:pPr algn="ctr"/>
            <a:r>
              <a:rPr lang="en-US" sz="1400" b="1" dirty="0"/>
              <a:t>(Minnesota)</a:t>
            </a:r>
          </a:p>
          <a:p>
            <a:pPr algn="ctr"/>
            <a:r>
              <a:rPr lang="en-US" sz="1400" b="1" dirty="0"/>
              <a:t>At Large, 2024</a:t>
            </a:r>
          </a:p>
        </p:txBody>
      </p:sp>
      <p:sp>
        <p:nvSpPr>
          <p:cNvPr id="51" name="TextBox 50">
            <a:extLst>
              <a:ext uri="{FF2B5EF4-FFF2-40B4-BE49-F238E27FC236}">
                <a16:creationId xmlns:a16="http://schemas.microsoft.com/office/drawing/2014/main" id="{14E1826C-B252-4C80-823A-204C684CEA45}"/>
              </a:ext>
            </a:extLst>
          </p:cNvPr>
          <p:cNvSpPr txBox="1"/>
          <p:nvPr/>
        </p:nvSpPr>
        <p:spPr>
          <a:xfrm>
            <a:off x="773826" y="2786811"/>
            <a:ext cx="1825428" cy="738664"/>
          </a:xfrm>
          <a:prstGeom prst="rect">
            <a:avLst/>
          </a:prstGeom>
          <a:noFill/>
        </p:spPr>
        <p:txBody>
          <a:bodyPr wrap="square" rtlCol="0">
            <a:spAutoFit/>
          </a:bodyPr>
          <a:lstStyle/>
          <a:p>
            <a:pPr algn="ctr"/>
            <a:r>
              <a:rPr lang="en-US" sz="1400" b="1" dirty="0"/>
              <a:t>Samantha Martin</a:t>
            </a:r>
          </a:p>
          <a:p>
            <a:pPr algn="ctr"/>
            <a:r>
              <a:rPr lang="en-US" sz="1400" b="1" dirty="0"/>
              <a:t>(New York)</a:t>
            </a:r>
          </a:p>
          <a:p>
            <a:pPr algn="ctr"/>
            <a:r>
              <a:rPr lang="en-US" sz="1400" b="1" dirty="0"/>
              <a:t>At Large, 2024 </a:t>
            </a:r>
          </a:p>
        </p:txBody>
      </p:sp>
      <p:sp>
        <p:nvSpPr>
          <p:cNvPr id="61" name="TextBox 60">
            <a:extLst>
              <a:ext uri="{FF2B5EF4-FFF2-40B4-BE49-F238E27FC236}">
                <a16:creationId xmlns:a16="http://schemas.microsoft.com/office/drawing/2014/main" id="{FB0C5649-2A1F-4399-9B18-6D49525A271F}"/>
              </a:ext>
            </a:extLst>
          </p:cNvPr>
          <p:cNvSpPr txBox="1"/>
          <p:nvPr/>
        </p:nvSpPr>
        <p:spPr>
          <a:xfrm>
            <a:off x="6713901" y="1602258"/>
            <a:ext cx="1825428" cy="738664"/>
          </a:xfrm>
          <a:prstGeom prst="rect">
            <a:avLst/>
          </a:prstGeom>
          <a:noFill/>
        </p:spPr>
        <p:txBody>
          <a:bodyPr wrap="square" rtlCol="0">
            <a:spAutoFit/>
          </a:bodyPr>
          <a:lstStyle/>
          <a:p>
            <a:pPr algn="ctr"/>
            <a:r>
              <a:rPr lang="en-US" sz="1400" b="1" dirty="0"/>
              <a:t>Debby Lim</a:t>
            </a:r>
          </a:p>
          <a:p>
            <a:pPr algn="ctr"/>
            <a:r>
              <a:rPr lang="en-US" sz="1400" b="1" dirty="0"/>
              <a:t>(Singapore)</a:t>
            </a:r>
          </a:p>
          <a:p>
            <a:pPr algn="ctr"/>
            <a:r>
              <a:rPr lang="en-US" sz="1400" b="1" dirty="0"/>
              <a:t>At Large, 2024</a:t>
            </a:r>
          </a:p>
        </p:txBody>
      </p:sp>
      <p:sp>
        <p:nvSpPr>
          <p:cNvPr id="62" name="TextBox 61">
            <a:extLst>
              <a:ext uri="{FF2B5EF4-FFF2-40B4-BE49-F238E27FC236}">
                <a16:creationId xmlns:a16="http://schemas.microsoft.com/office/drawing/2014/main" id="{39455F9B-1FA8-48EF-AF1A-FDB34E2744D3}"/>
              </a:ext>
            </a:extLst>
          </p:cNvPr>
          <p:cNvSpPr txBox="1"/>
          <p:nvPr/>
        </p:nvSpPr>
        <p:spPr>
          <a:xfrm>
            <a:off x="6743774" y="2773549"/>
            <a:ext cx="1825428" cy="738664"/>
          </a:xfrm>
          <a:prstGeom prst="rect">
            <a:avLst/>
          </a:prstGeom>
          <a:noFill/>
        </p:spPr>
        <p:txBody>
          <a:bodyPr wrap="square" rtlCol="0">
            <a:spAutoFit/>
          </a:bodyPr>
          <a:lstStyle/>
          <a:p>
            <a:pPr algn="ctr"/>
            <a:r>
              <a:rPr lang="en-US" sz="1400" b="1" dirty="0"/>
              <a:t>Morgan Patterson</a:t>
            </a:r>
          </a:p>
          <a:p>
            <a:pPr algn="ctr"/>
            <a:r>
              <a:rPr lang="en-US" sz="1400" b="1" dirty="0"/>
              <a:t>(Delaware)</a:t>
            </a:r>
          </a:p>
          <a:p>
            <a:pPr algn="ctr"/>
            <a:r>
              <a:rPr lang="en-US" sz="1400" b="1" dirty="0"/>
              <a:t>At Large, 2024</a:t>
            </a:r>
          </a:p>
        </p:txBody>
      </p:sp>
      <p:sp>
        <p:nvSpPr>
          <p:cNvPr id="64" name="TextBox 63">
            <a:extLst>
              <a:ext uri="{FF2B5EF4-FFF2-40B4-BE49-F238E27FC236}">
                <a16:creationId xmlns:a16="http://schemas.microsoft.com/office/drawing/2014/main" id="{10B3EEB2-B5DC-4712-831B-7642B6A6A1CC}"/>
              </a:ext>
            </a:extLst>
          </p:cNvPr>
          <p:cNvSpPr txBox="1"/>
          <p:nvPr/>
        </p:nvSpPr>
        <p:spPr>
          <a:xfrm>
            <a:off x="4756466" y="4102301"/>
            <a:ext cx="1825428" cy="897622"/>
          </a:xfrm>
          <a:prstGeom prst="rect">
            <a:avLst/>
          </a:prstGeom>
          <a:solidFill>
            <a:srgbClr val="CC99FF"/>
          </a:solidFill>
        </p:spPr>
        <p:txBody>
          <a:bodyPr wrap="square" rtlCol="0">
            <a:spAutoFit/>
          </a:bodyPr>
          <a:lstStyle/>
          <a:p>
            <a:endParaRPr lang="en-US" dirty="0"/>
          </a:p>
        </p:txBody>
      </p:sp>
      <p:sp>
        <p:nvSpPr>
          <p:cNvPr id="52" name="TextBox 51">
            <a:extLst>
              <a:ext uri="{FF2B5EF4-FFF2-40B4-BE49-F238E27FC236}">
                <a16:creationId xmlns:a16="http://schemas.microsoft.com/office/drawing/2014/main" id="{9A608D01-7E10-4656-9CEC-9896042B719D}"/>
              </a:ext>
            </a:extLst>
          </p:cNvPr>
          <p:cNvSpPr txBox="1"/>
          <p:nvPr/>
        </p:nvSpPr>
        <p:spPr>
          <a:xfrm>
            <a:off x="769701" y="4142805"/>
            <a:ext cx="1825428" cy="738664"/>
          </a:xfrm>
          <a:prstGeom prst="rect">
            <a:avLst/>
          </a:prstGeom>
          <a:noFill/>
        </p:spPr>
        <p:txBody>
          <a:bodyPr wrap="square" rtlCol="0">
            <a:spAutoFit/>
          </a:bodyPr>
          <a:lstStyle/>
          <a:p>
            <a:pPr algn="ctr"/>
            <a:r>
              <a:rPr lang="en-US" sz="1400" b="1" dirty="0"/>
              <a:t>Liz Boydston</a:t>
            </a:r>
            <a:br>
              <a:rPr lang="en-US" sz="1400" b="1" dirty="0"/>
            </a:br>
            <a:r>
              <a:rPr lang="en-US" sz="1400" b="1" dirty="0"/>
              <a:t>(Dallas Network)</a:t>
            </a:r>
            <a:endParaRPr lang="en-US" sz="1200" dirty="0"/>
          </a:p>
          <a:p>
            <a:pPr algn="ctr"/>
            <a:r>
              <a:rPr lang="en-US" sz="1400" b="1" dirty="0"/>
              <a:t>At Large, 2025</a:t>
            </a:r>
          </a:p>
        </p:txBody>
      </p:sp>
      <p:sp>
        <p:nvSpPr>
          <p:cNvPr id="69" name="TextBox 68">
            <a:extLst>
              <a:ext uri="{FF2B5EF4-FFF2-40B4-BE49-F238E27FC236}">
                <a16:creationId xmlns:a16="http://schemas.microsoft.com/office/drawing/2014/main" id="{48609D91-625D-4A37-A89A-2765F440A2CE}"/>
              </a:ext>
            </a:extLst>
          </p:cNvPr>
          <p:cNvSpPr txBox="1"/>
          <p:nvPr/>
        </p:nvSpPr>
        <p:spPr>
          <a:xfrm>
            <a:off x="6743774" y="4178587"/>
            <a:ext cx="1838887" cy="738664"/>
          </a:xfrm>
          <a:prstGeom prst="rect">
            <a:avLst/>
          </a:prstGeom>
          <a:noFill/>
        </p:spPr>
        <p:txBody>
          <a:bodyPr wrap="square" rtlCol="0">
            <a:spAutoFit/>
          </a:bodyPr>
          <a:lstStyle/>
          <a:p>
            <a:pPr algn="ctr"/>
            <a:r>
              <a:rPr lang="en-US" sz="1400" b="1" dirty="0"/>
              <a:t>Kristina Kicks</a:t>
            </a:r>
            <a:br>
              <a:rPr lang="en-US" sz="1400" b="1" dirty="0"/>
            </a:br>
            <a:r>
              <a:rPr lang="en-US" sz="1400" b="1" dirty="0"/>
              <a:t>(London Network)</a:t>
            </a:r>
          </a:p>
          <a:p>
            <a:pPr algn="ctr"/>
            <a:r>
              <a:rPr lang="en-US" sz="1400" b="1" dirty="0"/>
              <a:t>At Large, 2025</a:t>
            </a:r>
          </a:p>
        </p:txBody>
      </p:sp>
      <p:sp>
        <p:nvSpPr>
          <p:cNvPr id="70" name="TextBox 69">
            <a:extLst>
              <a:ext uri="{FF2B5EF4-FFF2-40B4-BE49-F238E27FC236}">
                <a16:creationId xmlns:a16="http://schemas.microsoft.com/office/drawing/2014/main" id="{BFC4F0F4-043A-4C2F-B2C8-B8663D35D237}"/>
              </a:ext>
            </a:extLst>
          </p:cNvPr>
          <p:cNvSpPr txBox="1"/>
          <p:nvPr/>
        </p:nvSpPr>
        <p:spPr>
          <a:xfrm>
            <a:off x="2767663" y="1521893"/>
            <a:ext cx="1825428" cy="954107"/>
          </a:xfrm>
          <a:prstGeom prst="rect">
            <a:avLst/>
          </a:prstGeom>
          <a:noFill/>
        </p:spPr>
        <p:txBody>
          <a:bodyPr wrap="square" rtlCol="0">
            <a:spAutoFit/>
          </a:bodyPr>
          <a:lstStyle/>
          <a:p>
            <a:pPr algn="ctr"/>
            <a:r>
              <a:rPr lang="en-US" sz="1400" b="1" dirty="0"/>
              <a:t>Valerie Bantner Peo</a:t>
            </a:r>
          </a:p>
          <a:p>
            <a:pPr algn="ctr"/>
            <a:r>
              <a:rPr lang="en-US" sz="1400" b="1" dirty="0"/>
              <a:t>(Northern California)</a:t>
            </a:r>
          </a:p>
          <a:p>
            <a:pPr algn="ctr"/>
            <a:r>
              <a:rPr lang="en-US" sz="1400" b="1" dirty="0"/>
              <a:t>At Large, 2024 </a:t>
            </a:r>
          </a:p>
          <a:p>
            <a:pPr algn="ctr"/>
            <a:endParaRPr lang="en-US" sz="1400" b="1" dirty="0"/>
          </a:p>
        </p:txBody>
      </p:sp>
      <p:sp>
        <p:nvSpPr>
          <p:cNvPr id="71" name="TextBox 70">
            <a:extLst>
              <a:ext uri="{FF2B5EF4-FFF2-40B4-BE49-F238E27FC236}">
                <a16:creationId xmlns:a16="http://schemas.microsoft.com/office/drawing/2014/main" id="{9B3DAB11-E87D-4759-A118-4F1C443F450C}"/>
              </a:ext>
            </a:extLst>
          </p:cNvPr>
          <p:cNvSpPr txBox="1"/>
          <p:nvPr/>
        </p:nvSpPr>
        <p:spPr>
          <a:xfrm>
            <a:off x="2746168" y="5157298"/>
            <a:ext cx="1825428" cy="1169551"/>
          </a:xfrm>
          <a:prstGeom prst="rect">
            <a:avLst/>
          </a:prstGeom>
          <a:noFill/>
        </p:spPr>
        <p:txBody>
          <a:bodyPr wrap="square" rtlCol="0">
            <a:spAutoFit/>
          </a:bodyPr>
          <a:lstStyle/>
          <a:p>
            <a:pPr algn="ctr"/>
            <a:endParaRPr lang="en-US" sz="1400" b="1" dirty="0"/>
          </a:p>
          <a:p>
            <a:pPr algn="ctr"/>
            <a:br>
              <a:rPr lang="en-US" sz="1400" b="1" dirty="0"/>
            </a:br>
            <a:r>
              <a:rPr lang="en-US" sz="1400" b="1" dirty="0"/>
              <a:t>Jenna Wise</a:t>
            </a:r>
            <a:br>
              <a:rPr lang="en-US" sz="1400" b="1" dirty="0"/>
            </a:br>
            <a:r>
              <a:rPr lang="en-US" sz="1400" b="1" dirty="0"/>
              <a:t>(Hong Kong Network)</a:t>
            </a:r>
          </a:p>
          <a:p>
            <a:pPr algn="ctr"/>
            <a:r>
              <a:rPr lang="en-US" sz="1400" b="1" dirty="0"/>
              <a:t>At Large, 2025 </a:t>
            </a:r>
          </a:p>
        </p:txBody>
      </p:sp>
      <p:sp>
        <p:nvSpPr>
          <p:cNvPr id="72" name="TextBox 71">
            <a:extLst>
              <a:ext uri="{FF2B5EF4-FFF2-40B4-BE49-F238E27FC236}">
                <a16:creationId xmlns:a16="http://schemas.microsoft.com/office/drawing/2014/main" id="{971FE90D-9980-4814-BDBC-6F6586CB1BEB}"/>
              </a:ext>
            </a:extLst>
          </p:cNvPr>
          <p:cNvSpPr txBox="1"/>
          <p:nvPr/>
        </p:nvSpPr>
        <p:spPr>
          <a:xfrm>
            <a:off x="4773375" y="4189820"/>
            <a:ext cx="1825428" cy="738664"/>
          </a:xfrm>
          <a:prstGeom prst="rect">
            <a:avLst/>
          </a:prstGeom>
          <a:noFill/>
        </p:spPr>
        <p:txBody>
          <a:bodyPr wrap="square" rtlCol="0">
            <a:spAutoFit/>
          </a:bodyPr>
          <a:lstStyle/>
          <a:p>
            <a:pPr algn="ctr"/>
            <a:r>
              <a:rPr lang="en-US" sz="1400" b="1" dirty="0"/>
              <a:t>Terri Freedman</a:t>
            </a:r>
            <a:br>
              <a:rPr lang="en-US" sz="1400" b="1" dirty="0"/>
            </a:br>
            <a:r>
              <a:rPr lang="en-US" sz="1400" b="1" dirty="0"/>
              <a:t>(New Jersey Network)</a:t>
            </a:r>
          </a:p>
          <a:p>
            <a:pPr algn="ctr"/>
            <a:r>
              <a:rPr lang="en-US" sz="1400" b="1" dirty="0"/>
              <a:t>At Large, 2025</a:t>
            </a:r>
          </a:p>
        </p:txBody>
      </p:sp>
      <p:pic>
        <p:nvPicPr>
          <p:cNvPr id="10" name="Picture 9">
            <a:extLst>
              <a:ext uri="{FF2B5EF4-FFF2-40B4-BE49-F238E27FC236}">
                <a16:creationId xmlns:a16="http://schemas.microsoft.com/office/drawing/2014/main" id="{E06130E9-29DD-4C2C-B735-74EBFDB89D58}"/>
              </a:ext>
            </a:extLst>
          </p:cNvPr>
          <p:cNvPicPr>
            <a:picLocks noChangeAspect="1"/>
          </p:cNvPicPr>
          <p:nvPr/>
        </p:nvPicPr>
        <p:blipFill>
          <a:blip r:embed="rId2"/>
          <a:stretch>
            <a:fillRect/>
          </a:stretch>
        </p:blipFill>
        <p:spPr>
          <a:xfrm>
            <a:off x="2765977" y="2745123"/>
            <a:ext cx="1828800" cy="899109"/>
          </a:xfrm>
          <a:prstGeom prst="rect">
            <a:avLst/>
          </a:prstGeom>
        </p:spPr>
      </p:pic>
      <p:sp>
        <p:nvSpPr>
          <p:cNvPr id="44" name="TextBox 43">
            <a:extLst>
              <a:ext uri="{FF2B5EF4-FFF2-40B4-BE49-F238E27FC236}">
                <a16:creationId xmlns:a16="http://schemas.microsoft.com/office/drawing/2014/main" id="{34A27B22-572B-4906-8D49-16493D3936B2}"/>
              </a:ext>
            </a:extLst>
          </p:cNvPr>
          <p:cNvSpPr txBox="1"/>
          <p:nvPr/>
        </p:nvSpPr>
        <p:spPr>
          <a:xfrm>
            <a:off x="2736603" y="2870938"/>
            <a:ext cx="1825428" cy="738664"/>
          </a:xfrm>
          <a:prstGeom prst="rect">
            <a:avLst/>
          </a:prstGeom>
          <a:noFill/>
        </p:spPr>
        <p:txBody>
          <a:bodyPr wrap="square" rtlCol="0">
            <a:spAutoFit/>
          </a:bodyPr>
          <a:lstStyle/>
          <a:p>
            <a:pPr algn="ctr"/>
            <a:r>
              <a:rPr lang="en-US" sz="1400" b="1" dirty="0"/>
              <a:t>Lauren </a:t>
            </a:r>
            <a:r>
              <a:rPr lang="en-US" sz="1400" b="1" dirty="0" err="1"/>
              <a:t>McKelvey</a:t>
            </a:r>
            <a:endParaRPr lang="en-US" sz="1400" b="1" dirty="0"/>
          </a:p>
          <a:p>
            <a:pPr algn="ctr"/>
            <a:r>
              <a:rPr lang="en-US" sz="1400" b="1" dirty="0"/>
              <a:t>(Washington DC)</a:t>
            </a:r>
          </a:p>
          <a:p>
            <a:pPr algn="ctr"/>
            <a:r>
              <a:rPr lang="en-US" sz="1400" b="1" dirty="0"/>
              <a:t>At Large, 2024</a:t>
            </a:r>
          </a:p>
        </p:txBody>
      </p:sp>
    </p:spTree>
    <p:extLst>
      <p:ext uri="{BB962C8B-B14F-4D97-AF65-F5344CB8AC3E}">
        <p14:creationId xmlns:p14="http://schemas.microsoft.com/office/powerpoint/2010/main" val="4193238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0FEE923-161C-C7AF-2C2E-AE3C2B41BB43}"/>
              </a:ext>
            </a:extLst>
          </p:cNvPr>
          <p:cNvSpPr txBox="1"/>
          <p:nvPr/>
        </p:nvSpPr>
        <p:spPr>
          <a:xfrm>
            <a:off x="5183286" y="2650539"/>
            <a:ext cx="1825428" cy="897622"/>
          </a:xfrm>
          <a:prstGeom prst="rect">
            <a:avLst/>
          </a:prstGeom>
          <a:solidFill>
            <a:srgbClr val="CC99FF"/>
          </a:solidFill>
        </p:spPr>
        <p:txBody>
          <a:bodyPr wrap="square" rtlCol="0">
            <a:spAutoFit/>
          </a:bodyPr>
          <a:lstStyle/>
          <a:p>
            <a:endParaRPr lang="en-US" dirty="0"/>
          </a:p>
        </p:txBody>
      </p:sp>
      <p:sp>
        <p:nvSpPr>
          <p:cNvPr id="31" name="TextBox 30">
            <a:extLst>
              <a:ext uri="{FF2B5EF4-FFF2-40B4-BE49-F238E27FC236}">
                <a16:creationId xmlns:a16="http://schemas.microsoft.com/office/drawing/2014/main" id="{BAC8858A-B7D2-4A58-8C39-DF8A918768D5}"/>
              </a:ext>
            </a:extLst>
          </p:cNvPr>
          <p:cNvSpPr txBox="1"/>
          <p:nvPr/>
        </p:nvSpPr>
        <p:spPr>
          <a:xfrm>
            <a:off x="725803" y="1443618"/>
            <a:ext cx="1825428" cy="897622"/>
          </a:xfrm>
          <a:prstGeom prst="rect">
            <a:avLst/>
          </a:prstGeom>
          <a:solidFill>
            <a:srgbClr val="CC99FF"/>
          </a:solidFill>
        </p:spPr>
        <p:txBody>
          <a:bodyPr wrap="square" rtlCol="0">
            <a:spAutoFit/>
          </a:bodyPr>
          <a:lstStyle/>
          <a:p>
            <a:endParaRPr lang="en-US" dirty="0"/>
          </a:p>
        </p:txBody>
      </p:sp>
      <p:sp>
        <p:nvSpPr>
          <p:cNvPr id="57" name="TextBox 56">
            <a:extLst>
              <a:ext uri="{FF2B5EF4-FFF2-40B4-BE49-F238E27FC236}">
                <a16:creationId xmlns:a16="http://schemas.microsoft.com/office/drawing/2014/main" id="{C6920145-1158-403E-97D5-4A41A768CF9C}"/>
              </a:ext>
            </a:extLst>
          </p:cNvPr>
          <p:cNvSpPr txBox="1"/>
          <p:nvPr/>
        </p:nvSpPr>
        <p:spPr>
          <a:xfrm>
            <a:off x="3028313" y="1443618"/>
            <a:ext cx="1825428" cy="897622"/>
          </a:xfrm>
          <a:prstGeom prst="rect">
            <a:avLst/>
          </a:prstGeom>
          <a:solidFill>
            <a:srgbClr val="CC99FF"/>
          </a:solidFill>
        </p:spPr>
        <p:txBody>
          <a:bodyPr wrap="square" rtlCol="0">
            <a:spAutoFit/>
          </a:bodyPr>
          <a:lstStyle/>
          <a:p>
            <a:endParaRPr lang="en-US" dirty="0"/>
          </a:p>
        </p:txBody>
      </p:sp>
      <p:sp>
        <p:nvSpPr>
          <p:cNvPr id="4" name="TextBox 3">
            <a:extLst>
              <a:ext uri="{FF2B5EF4-FFF2-40B4-BE49-F238E27FC236}">
                <a16:creationId xmlns:a16="http://schemas.microsoft.com/office/drawing/2014/main" id="{8EC6D2E0-D5B7-4658-B33D-91AEBADFCD2B}"/>
              </a:ext>
            </a:extLst>
          </p:cNvPr>
          <p:cNvSpPr txBox="1"/>
          <p:nvPr/>
        </p:nvSpPr>
        <p:spPr>
          <a:xfrm>
            <a:off x="3692965" y="233252"/>
            <a:ext cx="3797963" cy="400110"/>
          </a:xfrm>
          <a:prstGeom prst="rect">
            <a:avLst/>
          </a:prstGeom>
          <a:noFill/>
        </p:spPr>
        <p:txBody>
          <a:bodyPr wrap="none" rtlCol="0">
            <a:spAutoFit/>
          </a:bodyPr>
          <a:lstStyle/>
          <a:p>
            <a:r>
              <a:rPr lang="en-US" sz="2000" b="1" dirty="0"/>
              <a:t>IWIRC Governance Structure 2024</a:t>
            </a:r>
          </a:p>
        </p:txBody>
      </p:sp>
      <p:sp>
        <p:nvSpPr>
          <p:cNvPr id="5" name="TextBox 4">
            <a:extLst>
              <a:ext uri="{FF2B5EF4-FFF2-40B4-BE49-F238E27FC236}">
                <a16:creationId xmlns:a16="http://schemas.microsoft.com/office/drawing/2014/main" id="{F02C4B28-94F6-4C9C-A649-BF16CBD74EC7}"/>
              </a:ext>
            </a:extLst>
          </p:cNvPr>
          <p:cNvSpPr txBox="1"/>
          <p:nvPr/>
        </p:nvSpPr>
        <p:spPr>
          <a:xfrm>
            <a:off x="672341" y="898737"/>
            <a:ext cx="5504172" cy="369332"/>
          </a:xfrm>
          <a:prstGeom prst="rect">
            <a:avLst/>
          </a:prstGeom>
          <a:noFill/>
        </p:spPr>
        <p:txBody>
          <a:bodyPr wrap="square" rtlCol="0">
            <a:spAutoFit/>
          </a:bodyPr>
          <a:lstStyle/>
          <a:p>
            <a:r>
              <a:rPr lang="en-US" dirty="0"/>
              <a:t>Advisory Council (*non-voting, maximum 8 )</a:t>
            </a:r>
          </a:p>
        </p:txBody>
      </p:sp>
      <p:sp>
        <p:nvSpPr>
          <p:cNvPr id="30" name="TextBox 29">
            <a:extLst>
              <a:ext uri="{FF2B5EF4-FFF2-40B4-BE49-F238E27FC236}">
                <a16:creationId xmlns:a16="http://schemas.microsoft.com/office/drawing/2014/main" id="{96B3DB3E-9DFA-4E34-80B0-A6D1C75299BB}"/>
              </a:ext>
            </a:extLst>
          </p:cNvPr>
          <p:cNvSpPr txBox="1"/>
          <p:nvPr/>
        </p:nvSpPr>
        <p:spPr>
          <a:xfrm>
            <a:off x="782417" y="2650539"/>
            <a:ext cx="1825428" cy="897622"/>
          </a:xfrm>
          <a:prstGeom prst="rect">
            <a:avLst/>
          </a:prstGeom>
          <a:solidFill>
            <a:srgbClr val="CC99FF"/>
          </a:solidFill>
        </p:spPr>
        <p:txBody>
          <a:bodyPr wrap="square" rtlCol="0">
            <a:spAutoFit/>
          </a:bodyPr>
          <a:lstStyle/>
          <a:p>
            <a:endParaRPr lang="en-US" dirty="0"/>
          </a:p>
        </p:txBody>
      </p:sp>
      <p:sp>
        <p:nvSpPr>
          <p:cNvPr id="55" name="Date Placeholder 54">
            <a:extLst>
              <a:ext uri="{FF2B5EF4-FFF2-40B4-BE49-F238E27FC236}">
                <a16:creationId xmlns:a16="http://schemas.microsoft.com/office/drawing/2014/main" id="{CC1CD2E0-D913-4369-B671-3D687924F2F3}"/>
              </a:ext>
            </a:extLst>
          </p:cNvPr>
          <p:cNvSpPr>
            <a:spLocks noGrp="1"/>
          </p:cNvSpPr>
          <p:nvPr>
            <p:ph type="dt" sz="half" idx="10"/>
          </p:nvPr>
        </p:nvSpPr>
        <p:spPr>
          <a:xfrm>
            <a:off x="72547" y="6364979"/>
            <a:ext cx="2743200" cy="365125"/>
          </a:xfrm>
        </p:spPr>
        <p:txBody>
          <a:bodyPr/>
          <a:lstStyle/>
          <a:p>
            <a:fld id="{BA8A6241-1CC6-4E92-8642-8C780AA824C1}" type="datetime1">
              <a:rPr lang="en-US" smtClean="0"/>
              <a:t>12/13/2023</a:t>
            </a:fld>
            <a:endParaRPr lang="en-US" dirty="0"/>
          </a:p>
        </p:txBody>
      </p:sp>
      <p:sp>
        <p:nvSpPr>
          <p:cNvPr id="73" name="TextBox 72">
            <a:extLst>
              <a:ext uri="{FF2B5EF4-FFF2-40B4-BE49-F238E27FC236}">
                <a16:creationId xmlns:a16="http://schemas.microsoft.com/office/drawing/2014/main" id="{269C03E1-4F8D-4AC4-8BA1-6EE17B00EC33}"/>
              </a:ext>
            </a:extLst>
          </p:cNvPr>
          <p:cNvSpPr txBox="1"/>
          <p:nvPr/>
        </p:nvSpPr>
        <p:spPr>
          <a:xfrm>
            <a:off x="672342" y="1661596"/>
            <a:ext cx="1825428" cy="461665"/>
          </a:xfrm>
          <a:prstGeom prst="rect">
            <a:avLst/>
          </a:prstGeom>
          <a:noFill/>
        </p:spPr>
        <p:txBody>
          <a:bodyPr wrap="square" rtlCol="0">
            <a:spAutoFit/>
          </a:bodyPr>
          <a:lstStyle/>
          <a:p>
            <a:pPr algn="ctr"/>
            <a:r>
              <a:rPr lang="en-US" sz="1200" dirty="0"/>
              <a:t>*Nancy Valentine</a:t>
            </a:r>
          </a:p>
          <a:p>
            <a:pPr algn="ctr"/>
            <a:r>
              <a:rPr lang="en-US" sz="1100" b="1" i="1" dirty="0"/>
              <a:t>Term ends Dec 31, 2024</a:t>
            </a:r>
          </a:p>
        </p:txBody>
      </p:sp>
      <p:sp>
        <p:nvSpPr>
          <p:cNvPr id="74" name="TextBox 73">
            <a:extLst>
              <a:ext uri="{FF2B5EF4-FFF2-40B4-BE49-F238E27FC236}">
                <a16:creationId xmlns:a16="http://schemas.microsoft.com/office/drawing/2014/main" id="{FC74CE3A-A65F-45A8-961A-D9A9C2975397}"/>
              </a:ext>
            </a:extLst>
          </p:cNvPr>
          <p:cNvSpPr txBox="1"/>
          <p:nvPr/>
        </p:nvSpPr>
        <p:spPr>
          <a:xfrm>
            <a:off x="720209" y="2927262"/>
            <a:ext cx="1825428" cy="446276"/>
          </a:xfrm>
          <a:prstGeom prst="rect">
            <a:avLst/>
          </a:prstGeom>
          <a:noFill/>
        </p:spPr>
        <p:txBody>
          <a:bodyPr wrap="square" rtlCol="0">
            <a:spAutoFit/>
          </a:bodyPr>
          <a:lstStyle/>
          <a:p>
            <a:pPr algn="ctr"/>
            <a:r>
              <a:rPr lang="en-US" sz="1200" dirty="0"/>
              <a:t>Leslie Berkoff</a:t>
            </a:r>
          </a:p>
          <a:p>
            <a:pPr algn="ctr"/>
            <a:r>
              <a:rPr lang="en-US" sz="1100" b="1" i="1" dirty="0"/>
              <a:t>Term ends Dec 31, 2026</a:t>
            </a:r>
            <a:endParaRPr lang="en-US" sz="1100" b="1" dirty="0"/>
          </a:p>
        </p:txBody>
      </p:sp>
      <p:sp>
        <p:nvSpPr>
          <p:cNvPr id="75" name="TextBox 74">
            <a:extLst>
              <a:ext uri="{FF2B5EF4-FFF2-40B4-BE49-F238E27FC236}">
                <a16:creationId xmlns:a16="http://schemas.microsoft.com/office/drawing/2014/main" id="{AEDC7DA6-8A9A-4FD5-918F-A13DE028A763}"/>
              </a:ext>
            </a:extLst>
          </p:cNvPr>
          <p:cNvSpPr txBox="1"/>
          <p:nvPr/>
        </p:nvSpPr>
        <p:spPr>
          <a:xfrm>
            <a:off x="3001244" y="1680141"/>
            <a:ext cx="1825428" cy="461665"/>
          </a:xfrm>
          <a:prstGeom prst="rect">
            <a:avLst/>
          </a:prstGeom>
          <a:noFill/>
        </p:spPr>
        <p:txBody>
          <a:bodyPr wrap="square" rtlCol="0">
            <a:spAutoFit/>
          </a:bodyPr>
          <a:lstStyle/>
          <a:p>
            <a:pPr algn="ctr"/>
            <a:r>
              <a:rPr lang="en-US" sz="1200" dirty="0"/>
              <a:t>*Jennifer Meyerowitz</a:t>
            </a:r>
          </a:p>
          <a:p>
            <a:pPr algn="ctr"/>
            <a:r>
              <a:rPr lang="en-US" sz="1100" b="1" i="1" dirty="0"/>
              <a:t>Term ends Dec 31, 2024</a:t>
            </a:r>
            <a:endParaRPr lang="en-US" sz="1100" b="1" dirty="0"/>
          </a:p>
        </p:txBody>
      </p:sp>
      <p:sp>
        <p:nvSpPr>
          <p:cNvPr id="43" name="TextBox 42">
            <a:extLst>
              <a:ext uri="{FF2B5EF4-FFF2-40B4-BE49-F238E27FC236}">
                <a16:creationId xmlns:a16="http://schemas.microsoft.com/office/drawing/2014/main" id="{300BA9DB-0E83-46BB-8ADF-800A5B214B30}"/>
              </a:ext>
            </a:extLst>
          </p:cNvPr>
          <p:cNvSpPr txBox="1"/>
          <p:nvPr/>
        </p:nvSpPr>
        <p:spPr>
          <a:xfrm>
            <a:off x="3028313" y="2650539"/>
            <a:ext cx="1825428" cy="897622"/>
          </a:xfrm>
          <a:prstGeom prst="rect">
            <a:avLst/>
          </a:prstGeom>
          <a:solidFill>
            <a:srgbClr val="CC99FF"/>
          </a:solidFill>
        </p:spPr>
        <p:txBody>
          <a:bodyPr wrap="square" rtlCol="0">
            <a:spAutoFit/>
          </a:bodyPr>
          <a:lstStyle/>
          <a:p>
            <a:endParaRPr lang="en-US" dirty="0"/>
          </a:p>
        </p:txBody>
      </p:sp>
      <p:sp>
        <p:nvSpPr>
          <p:cNvPr id="47" name="TextBox 46">
            <a:extLst>
              <a:ext uri="{FF2B5EF4-FFF2-40B4-BE49-F238E27FC236}">
                <a16:creationId xmlns:a16="http://schemas.microsoft.com/office/drawing/2014/main" id="{23EB237A-9950-49C2-B8BF-3EF0B8519624}"/>
              </a:ext>
            </a:extLst>
          </p:cNvPr>
          <p:cNvSpPr txBox="1"/>
          <p:nvPr/>
        </p:nvSpPr>
        <p:spPr>
          <a:xfrm>
            <a:off x="2898475" y="2927262"/>
            <a:ext cx="2113471" cy="446276"/>
          </a:xfrm>
          <a:prstGeom prst="rect">
            <a:avLst/>
          </a:prstGeom>
          <a:noFill/>
        </p:spPr>
        <p:txBody>
          <a:bodyPr wrap="square" rtlCol="0">
            <a:spAutoFit/>
          </a:bodyPr>
          <a:lstStyle/>
          <a:p>
            <a:pPr algn="ctr"/>
            <a:r>
              <a:rPr lang="en-US" sz="1200" dirty="0"/>
              <a:t>Jennifer Kimble-</a:t>
            </a:r>
            <a:r>
              <a:rPr lang="en-US" sz="1200" dirty="0" err="1"/>
              <a:t>MacGreevey</a:t>
            </a:r>
            <a:endParaRPr lang="en-US" sz="1200" dirty="0"/>
          </a:p>
          <a:p>
            <a:pPr algn="ctr"/>
            <a:r>
              <a:rPr lang="en-US" sz="1100" b="1" i="1" dirty="0"/>
              <a:t>Term ends Dec 31, 2026</a:t>
            </a:r>
            <a:endParaRPr lang="en-US" sz="1100" b="1" dirty="0"/>
          </a:p>
        </p:txBody>
      </p:sp>
      <p:sp>
        <p:nvSpPr>
          <p:cNvPr id="13" name="TextBox 12">
            <a:extLst>
              <a:ext uri="{FF2B5EF4-FFF2-40B4-BE49-F238E27FC236}">
                <a16:creationId xmlns:a16="http://schemas.microsoft.com/office/drawing/2014/main" id="{63714EA4-925A-454C-9475-1268679DAB67}"/>
              </a:ext>
            </a:extLst>
          </p:cNvPr>
          <p:cNvSpPr txBox="1"/>
          <p:nvPr/>
        </p:nvSpPr>
        <p:spPr>
          <a:xfrm>
            <a:off x="5156217" y="1476729"/>
            <a:ext cx="1825428" cy="800219"/>
          </a:xfrm>
          <a:prstGeom prst="rect">
            <a:avLst/>
          </a:prstGeom>
          <a:solidFill>
            <a:srgbClr val="CC99FF"/>
          </a:solidFill>
        </p:spPr>
        <p:txBody>
          <a:bodyPr wrap="square" rtlCol="0">
            <a:spAutoFit/>
          </a:bodyPr>
          <a:lstStyle/>
          <a:p>
            <a:pPr algn="ctr"/>
            <a:endParaRPr lang="en-US" sz="1200" dirty="0"/>
          </a:p>
          <a:p>
            <a:pPr algn="ctr"/>
            <a:r>
              <a:rPr lang="en-US" sz="1200" dirty="0"/>
              <a:t>* Aruni Weerasekera </a:t>
            </a:r>
          </a:p>
          <a:p>
            <a:pPr algn="ctr"/>
            <a:r>
              <a:rPr lang="en-US" sz="1100" b="1" i="1" dirty="0"/>
              <a:t>Term ends Dec 31, 2024</a:t>
            </a:r>
          </a:p>
          <a:p>
            <a:pPr algn="ctr"/>
            <a:endParaRPr lang="en-US" sz="1100" b="1" i="1" dirty="0"/>
          </a:p>
        </p:txBody>
      </p:sp>
      <p:sp>
        <p:nvSpPr>
          <p:cNvPr id="14" name="TextBox 13">
            <a:extLst>
              <a:ext uri="{FF2B5EF4-FFF2-40B4-BE49-F238E27FC236}">
                <a16:creationId xmlns:a16="http://schemas.microsoft.com/office/drawing/2014/main" id="{7276899B-84CD-4717-86A5-0FC34D4C93EC}"/>
              </a:ext>
            </a:extLst>
          </p:cNvPr>
          <p:cNvSpPr txBox="1"/>
          <p:nvPr/>
        </p:nvSpPr>
        <p:spPr>
          <a:xfrm>
            <a:off x="7338259" y="1461341"/>
            <a:ext cx="1825428" cy="830997"/>
          </a:xfrm>
          <a:prstGeom prst="rect">
            <a:avLst/>
          </a:prstGeom>
          <a:solidFill>
            <a:srgbClr val="CC99FF"/>
          </a:solidFill>
        </p:spPr>
        <p:txBody>
          <a:bodyPr wrap="square" rtlCol="0">
            <a:spAutoFit/>
          </a:bodyPr>
          <a:lstStyle/>
          <a:p>
            <a:endParaRPr lang="en-US" sz="1200" dirty="0"/>
          </a:p>
          <a:p>
            <a:pPr algn="ctr"/>
            <a:r>
              <a:rPr lang="en-US" sz="1200" i="1" dirty="0"/>
              <a:t>*Tinamarie Feil</a:t>
            </a:r>
          </a:p>
          <a:p>
            <a:pPr algn="ctr"/>
            <a:r>
              <a:rPr lang="en-US" sz="1100" b="1" i="1" dirty="0"/>
              <a:t>Term ends Dec 31, 2025</a:t>
            </a:r>
          </a:p>
          <a:p>
            <a:pPr algn="ctr"/>
            <a:endParaRPr lang="en-US" sz="1200" dirty="0"/>
          </a:p>
        </p:txBody>
      </p:sp>
      <p:sp>
        <p:nvSpPr>
          <p:cNvPr id="6" name="TextBox 5">
            <a:extLst>
              <a:ext uri="{FF2B5EF4-FFF2-40B4-BE49-F238E27FC236}">
                <a16:creationId xmlns:a16="http://schemas.microsoft.com/office/drawing/2014/main" id="{C29E9176-82BE-016F-6A8A-8147828AFBFC}"/>
              </a:ext>
            </a:extLst>
          </p:cNvPr>
          <p:cNvSpPr txBox="1"/>
          <p:nvPr/>
        </p:nvSpPr>
        <p:spPr>
          <a:xfrm>
            <a:off x="5156217" y="2927262"/>
            <a:ext cx="1825428" cy="446276"/>
          </a:xfrm>
          <a:prstGeom prst="rect">
            <a:avLst/>
          </a:prstGeom>
          <a:noFill/>
        </p:spPr>
        <p:txBody>
          <a:bodyPr wrap="square" rtlCol="0">
            <a:spAutoFit/>
          </a:bodyPr>
          <a:lstStyle/>
          <a:p>
            <a:pPr algn="ctr"/>
            <a:r>
              <a:rPr lang="en-US" sz="1200" dirty="0"/>
              <a:t>Hon. Lori Vaughn</a:t>
            </a:r>
          </a:p>
          <a:p>
            <a:pPr algn="ctr"/>
            <a:r>
              <a:rPr lang="en-US" sz="1100" b="1" i="1" dirty="0"/>
              <a:t>Term ends Dec 31, 2026</a:t>
            </a:r>
            <a:endParaRPr lang="en-US" sz="1100" b="1" dirty="0"/>
          </a:p>
        </p:txBody>
      </p:sp>
    </p:spTree>
    <p:extLst>
      <p:ext uri="{BB962C8B-B14F-4D97-AF65-F5344CB8AC3E}">
        <p14:creationId xmlns:p14="http://schemas.microsoft.com/office/powerpoint/2010/main" val="1435971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sz="4800" b="1" dirty="0">
                <a:solidFill>
                  <a:srgbClr val="7030A0"/>
                </a:solidFill>
              </a:rPr>
              <a:t>Board of Directors Terms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2221B02C-3333-43CE-9787-F12FED40FCC3}"/>
              </a:ext>
            </a:extLst>
          </p:cNvPr>
          <p:cNvSpPr txBox="1"/>
          <p:nvPr/>
        </p:nvSpPr>
        <p:spPr>
          <a:xfrm>
            <a:off x="1679301" y="3918878"/>
            <a:ext cx="8833398" cy="2539157"/>
          </a:xfrm>
          <a:prstGeom prst="rect">
            <a:avLst/>
          </a:prstGeom>
          <a:noFill/>
        </p:spPr>
        <p:txBody>
          <a:bodyPr wrap="square" rtlCol="0">
            <a:spAutoFit/>
          </a:bodyPr>
          <a:lstStyle/>
          <a:p>
            <a:pPr marL="285750" indent="-285750">
              <a:buBlip>
                <a:blip r:embed="rId2"/>
              </a:buBlip>
            </a:pPr>
            <a:r>
              <a:rPr lang="en-US" sz="2700" dirty="0"/>
              <a:t>Executive Committee-1 year term</a:t>
            </a:r>
          </a:p>
          <a:p>
            <a:pPr marL="285750" indent="-285750">
              <a:buBlip>
                <a:blip r:embed="rId2"/>
              </a:buBlip>
            </a:pPr>
            <a:r>
              <a:rPr lang="en-US" sz="2700" dirty="0"/>
              <a:t>Management Committee (voting)-1 year term</a:t>
            </a:r>
          </a:p>
          <a:p>
            <a:pPr marL="285750" indent="-285750">
              <a:buBlip>
                <a:blip r:embed="rId2"/>
              </a:buBlip>
            </a:pPr>
            <a:r>
              <a:rPr lang="en-US" sz="2700" dirty="0"/>
              <a:t>Management Committee (non-voting)-1 year term</a:t>
            </a:r>
          </a:p>
          <a:p>
            <a:pPr marL="285750" indent="-285750">
              <a:buBlip>
                <a:blip r:embed="rId2"/>
              </a:buBlip>
            </a:pPr>
            <a:r>
              <a:rPr lang="en-US" sz="2700" dirty="0"/>
              <a:t>At Large Directors:</a:t>
            </a:r>
          </a:p>
          <a:p>
            <a:r>
              <a:rPr lang="en-US" sz="2700" dirty="0"/>
              <a:t>     -</a:t>
            </a:r>
            <a:r>
              <a:rPr lang="en-US" sz="2400" dirty="0"/>
              <a:t>Twelve elected by members for two year terms on a rotating basis</a:t>
            </a:r>
          </a:p>
          <a:p>
            <a:r>
              <a:rPr lang="en-US" sz="2400" dirty="0"/>
              <a:t>      -Two appointed by Executive Committee for one year term</a:t>
            </a:r>
          </a:p>
        </p:txBody>
      </p:sp>
      <p:pic>
        <p:nvPicPr>
          <p:cNvPr id="11" name="Picture 10" descr="A picture containing text, clipart&#10;&#10;Description automatically generated">
            <a:extLst>
              <a:ext uri="{FF2B5EF4-FFF2-40B4-BE49-F238E27FC236}">
                <a16:creationId xmlns:a16="http://schemas.microsoft.com/office/drawing/2014/main" id="{D69F2D58-4655-4624-8DF4-B2D7F437C7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2E607BF8-9CC0-4AAB-8ABE-E4CB3FDA58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A098D708-2A26-41DD-852B-DCA1B9BAE2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C7C9923D-1024-4ED7-9180-CF21685D38DB}"/>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B8AADA9-B5B8-4090-BAEC-6395D09A7095}"/>
              </a:ext>
            </a:extLst>
          </p:cNvPr>
          <p:cNvSpPr>
            <a:spLocks noGrp="1"/>
          </p:cNvSpPr>
          <p:nvPr>
            <p:ph type="sldNum" sz="quarter" idx="12"/>
          </p:nvPr>
        </p:nvSpPr>
        <p:spPr/>
        <p:txBody>
          <a:bodyPr/>
          <a:lstStyle/>
          <a:p>
            <a:fld id="{3620CA47-FB2E-4F55-AEBA-45B5B77DC040}" type="slidenum">
              <a:rPr lang="en-US" smtClean="0"/>
              <a:t>16</a:t>
            </a:fld>
            <a:endParaRPr lang="en-US"/>
          </a:p>
        </p:txBody>
      </p:sp>
    </p:spTree>
    <p:extLst>
      <p:ext uri="{BB962C8B-B14F-4D97-AF65-F5344CB8AC3E}">
        <p14:creationId xmlns:p14="http://schemas.microsoft.com/office/powerpoint/2010/main" val="3047545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514170"/>
            <a:ext cx="8568178" cy="1738097"/>
          </a:xfrm>
        </p:spPr>
        <p:txBody>
          <a:bodyPr>
            <a:normAutofit fontScale="90000"/>
          </a:bodyPr>
          <a:lstStyle/>
          <a:p>
            <a:r>
              <a:rPr lang="en-US" sz="4800" b="1" dirty="0">
                <a:solidFill>
                  <a:srgbClr val="7030A0"/>
                </a:solidFill>
              </a:rPr>
              <a:t>Board of Directors Slating &amp; Elections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373643" y="1673226"/>
            <a:ext cx="932508" cy="932508"/>
          </a:xfrm>
          <a:prstGeom prst="rect">
            <a:avLst/>
          </a:prstGeom>
        </p:spPr>
      </p:pic>
      <p:sp>
        <p:nvSpPr>
          <p:cNvPr id="9" name="TextBox 8">
            <a:extLst>
              <a:ext uri="{FF2B5EF4-FFF2-40B4-BE49-F238E27FC236}">
                <a16:creationId xmlns:a16="http://schemas.microsoft.com/office/drawing/2014/main" id="{2221B02C-3333-43CE-9787-F12FED40FCC3}"/>
              </a:ext>
            </a:extLst>
          </p:cNvPr>
          <p:cNvSpPr txBox="1"/>
          <p:nvPr/>
        </p:nvSpPr>
        <p:spPr>
          <a:xfrm>
            <a:off x="1349055" y="3304166"/>
            <a:ext cx="9743709" cy="3477875"/>
          </a:xfrm>
          <a:prstGeom prst="rect">
            <a:avLst/>
          </a:prstGeom>
          <a:noFill/>
        </p:spPr>
        <p:txBody>
          <a:bodyPr wrap="square" rtlCol="0">
            <a:spAutoFit/>
          </a:bodyPr>
          <a:lstStyle/>
          <a:p>
            <a:pPr marL="285750" indent="-285750">
              <a:buBlip>
                <a:blip r:embed="rId2"/>
              </a:buBlip>
            </a:pPr>
            <a:r>
              <a:rPr lang="en-US" sz="2000" dirty="0"/>
              <a:t>Immediate Past Chair forms Nominating Committee comprised of Chair, Vice-Chair, Secretary and three IWIRC Members chosen by Immediate Past Chair to propose a slate of Management Committee Members to the Executive Committee for approval (non-elected)</a:t>
            </a:r>
          </a:p>
          <a:p>
            <a:pPr marL="285750" indent="-285750">
              <a:buBlip>
                <a:blip r:embed="rId2"/>
              </a:buBlip>
            </a:pPr>
            <a:r>
              <a:rPr lang="en-US" sz="2000" dirty="0"/>
              <a:t>August 1-September 15-Nomination and notice of interest period for ALL Board positions</a:t>
            </a:r>
          </a:p>
          <a:p>
            <a:pPr marL="285750" indent="-285750">
              <a:buBlip>
                <a:blip r:embed="rId2"/>
              </a:buBlip>
            </a:pPr>
            <a:r>
              <a:rPr lang="en-US" sz="2000" dirty="0"/>
              <a:t>September 15-Deadline for all Nominations and Declaration of Interest </a:t>
            </a:r>
          </a:p>
          <a:p>
            <a:pPr marL="285750" indent="-285750">
              <a:buBlip>
                <a:blip r:embed="rId2"/>
              </a:buBlip>
            </a:pPr>
            <a:r>
              <a:rPr lang="en-US" sz="2000" dirty="0"/>
              <a:t>September 16-October 31-Slating Committee develops proposed slate</a:t>
            </a:r>
          </a:p>
          <a:p>
            <a:pPr marL="285750" indent="-285750">
              <a:buBlip>
                <a:blip r:embed="rId2"/>
              </a:buBlip>
            </a:pPr>
            <a:r>
              <a:rPr lang="en-US" sz="2000" dirty="0"/>
              <a:t>After Fall Conference-Proposed Slate Circulated to IWIRC Board for approval</a:t>
            </a:r>
          </a:p>
          <a:p>
            <a:pPr marL="285750" indent="-285750">
              <a:buBlip>
                <a:blip r:embed="rId2"/>
              </a:buBlip>
            </a:pPr>
            <a:r>
              <a:rPr lang="en-US" sz="2000" dirty="0"/>
              <a:t>No later than November 15</a:t>
            </a:r>
            <a:r>
              <a:rPr lang="en-US" sz="2000" baseline="30000" dirty="0"/>
              <a:t>th</a:t>
            </a:r>
            <a:r>
              <a:rPr lang="en-US" sz="2000" dirty="0"/>
              <a:t>, Final Board Announced to Members and Election of At-Large Directors </a:t>
            </a:r>
          </a:p>
          <a:p>
            <a:pPr marL="285750" indent="-285750">
              <a:buBlip>
                <a:blip r:embed="rId2"/>
              </a:buBlip>
            </a:pPr>
            <a:r>
              <a:rPr lang="en-US" sz="2000" dirty="0"/>
              <a:t>No Later than December 1-At-Large Directors Announced</a:t>
            </a:r>
          </a:p>
        </p:txBody>
      </p:sp>
      <p:pic>
        <p:nvPicPr>
          <p:cNvPr id="11" name="Picture 10" descr="A picture containing text, clipart&#10;&#10;Description automatically generated">
            <a:extLst>
              <a:ext uri="{FF2B5EF4-FFF2-40B4-BE49-F238E27FC236}">
                <a16:creationId xmlns:a16="http://schemas.microsoft.com/office/drawing/2014/main" id="{899892FC-64E8-46E4-B50C-A194B7A9A7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B0C5B10A-4C52-4E40-8CFE-0721A20E70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4196BD6-CEBB-47DA-A63B-F9B9EE698E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DE49B4CC-FE99-4089-8782-3D6DA8CF759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A8BBFC97-2DEE-40D8-8454-6D7A576B6FEB}"/>
              </a:ext>
            </a:extLst>
          </p:cNvPr>
          <p:cNvSpPr>
            <a:spLocks noGrp="1"/>
          </p:cNvSpPr>
          <p:nvPr>
            <p:ph type="sldNum" sz="quarter" idx="12"/>
          </p:nvPr>
        </p:nvSpPr>
        <p:spPr/>
        <p:txBody>
          <a:bodyPr/>
          <a:lstStyle/>
          <a:p>
            <a:fld id="{3620CA47-FB2E-4F55-AEBA-45B5B77DC040}" type="slidenum">
              <a:rPr lang="en-US" smtClean="0"/>
              <a:t>17</a:t>
            </a:fld>
            <a:endParaRPr lang="en-US" dirty="0"/>
          </a:p>
        </p:txBody>
      </p:sp>
    </p:spTree>
    <p:extLst>
      <p:ext uri="{BB962C8B-B14F-4D97-AF65-F5344CB8AC3E}">
        <p14:creationId xmlns:p14="http://schemas.microsoft.com/office/powerpoint/2010/main" val="792963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706272"/>
            <a:ext cx="8568178" cy="1738097"/>
          </a:xfrm>
        </p:spPr>
        <p:txBody>
          <a:bodyPr>
            <a:normAutofit/>
          </a:bodyPr>
          <a:lstStyle/>
          <a:p>
            <a:r>
              <a:rPr lang="en-US" sz="4800" b="1" dirty="0">
                <a:solidFill>
                  <a:srgbClr val="7030A0"/>
                </a:solidFill>
              </a:rPr>
              <a:t>Sponsorship</a:t>
            </a:r>
            <a:br>
              <a:rPr lang="en-US" sz="4800" b="1" dirty="0"/>
            </a:br>
            <a:endParaRPr lang="en-US" sz="4800" b="1"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788748"/>
            <a:ext cx="932508" cy="932508"/>
          </a:xfrm>
          <a:prstGeom prst="rect">
            <a:avLst/>
          </a:prstGeom>
        </p:spPr>
      </p:pic>
      <p:sp>
        <p:nvSpPr>
          <p:cNvPr id="9" name="TextBox 8">
            <a:extLst>
              <a:ext uri="{FF2B5EF4-FFF2-40B4-BE49-F238E27FC236}">
                <a16:creationId xmlns:a16="http://schemas.microsoft.com/office/drawing/2014/main" id="{33EED96B-9A43-4C43-A10D-96290842DF14}"/>
              </a:ext>
            </a:extLst>
          </p:cNvPr>
          <p:cNvSpPr txBox="1"/>
          <p:nvPr/>
        </p:nvSpPr>
        <p:spPr>
          <a:xfrm>
            <a:off x="1457325" y="3864339"/>
            <a:ext cx="9802858" cy="2554545"/>
          </a:xfrm>
          <a:prstGeom prst="rect">
            <a:avLst/>
          </a:prstGeom>
          <a:noFill/>
        </p:spPr>
        <p:txBody>
          <a:bodyPr wrap="square" rtlCol="0">
            <a:spAutoFit/>
          </a:bodyPr>
          <a:lstStyle/>
          <a:p>
            <a:pPr marL="285750" indent="-285750">
              <a:buBlip>
                <a:blip r:embed="rId2"/>
              </a:buBlip>
            </a:pPr>
            <a:r>
              <a:rPr lang="en-US" sz="2000" dirty="0"/>
              <a:t>IWIRC relies on sponsors for approximately 25% of its annual funding</a:t>
            </a:r>
          </a:p>
          <a:p>
            <a:pPr marL="285750" indent="-285750">
              <a:buBlip>
                <a:blip r:embed="rId2"/>
              </a:buBlip>
            </a:pPr>
            <a:r>
              <a:rPr lang="en-US" sz="2000" dirty="0"/>
              <a:t>Finance Committee reviews levels and benefits to recommend to E-Board</a:t>
            </a:r>
          </a:p>
          <a:p>
            <a:pPr marL="285750" indent="-285750">
              <a:buBlip>
                <a:blip r:embed="rId2"/>
              </a:buBlip>
            </a:pPr>
            <a:r>
              <a:rPr lang="en-US" sz="2000" dirty="0"/>
              <a:t>June-Executive Committee confirms sponsorship levels and benefits for the following year</a:t>
            </a:r>
          </a:p>
          <a:p>
            <a:pPr marL="285750" indent="-285750">
              <a:buBlip>
                <a:blip r:embed="rId2"/>
              </a:buBlip>
            </a:pPr>
            <a:r>
              <a:rPr lang="en-US" sz="2000" dirty="0"/>
              <a:t>July-Kickoff Sponsorship drive at Leadership Summit</a:t>
            </a:r>
          </a:p>
          <a:p>
            <a:pPr marL="285750" indent="-285750">
              <a:buBlip>
                <a:blip r:embed="rId2"/>
              </a:buBlip>
            </a:pPr>
            <a:r>
              <a:rPr lang="en-US" sz="2000" dirty="0"/>
              <a:t>September 15-Commence sponsorship drive to all former sponsors and current  members</a:t>
            </a:r>
          </a:p>
          <a:p>
            <a:pPr marL="285750" indent="-285750">
              <a:buBlip>
                <a:blip r:embed="rId2"/>
              </a:buBlip>
            </a:pPr>
            <a:r>
              <a:rPr lang="en-US" sz="2000" dirty="0"/>
              <a:t>October to December-Finance committee reaches out individually to all prior and new potential sponsors</a:t>
            </a:r>
          </a:p>
          <a:p>
            <a:pPr marL="285750" indent="-285750">
              <a:buBlip>
                <a:blip r:embed="rId2"/>
              </a:buBlip>
            </a:pPr>
            <a:r>
              <a:rPr lang="en-US" sz="2000" dirty="0"/>
              <a:t>February 15-Deadline for all sponsorship payments</a:t>
            </a:r>
          </a:p>
        </p:txBody>
      </p:sp>
      <p:pic>
        <p:nvPicPr>
          <p:cNvPr id="11" name="Picture 10" descr="A picture containing text, clipart&#10;&#10;Description automatically generated">
            <a:extLst>
              <a:ext uri="{FF2B5EF4-FFF2-40B4-BE49-F238E27FC236}">
                <a16:creationId xmlns:a16="http://schemas.microsoft.com/office/drawing/2014/main" id="{1BDF6ECA-A07E-42DC-8ADC-30A189CBFB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0DAE2A71-48A6-45EC-BF73-AE6D6BE7A6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EE885E0B-A403-4803-B441-FC158EA207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D9BF2DC3-3552-4E0D-ADBA-AB30F515A7FB}"/>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B8D75089-6316-4C87-8BB5-1E1F83A366B4}"/>
              </a:ext>
            </a:extLst>
          </p:cNvPr>
          <p:cNvSpPr>
            <a:spLocks noGrp="1"/>
          </p:cNvSpPr>
          <p:nvPr>
            <p:ph type="sldNum" sz="quarter" idx="12"/>
          </p:nvPr>
        </p:nvSpPr>
        <p:spPr/>
        <p:txBody>
          <a:bodyPr/>
          <a:lstStyle/>
          <a:p>
            <a:fld id="{3620CA47-FB2E-4F55-AEBA-45B5B77DC040}" type="slidenum">
              <a:rPr lang="en-US" smtClean="0"/>
              <a:t>18</a:t>
            </a:fld>
            <a:endParaRPr lang="en-US"/>
          </a:p>
        </p:txBody>
      </p:sp>
    </p:spTree>
    <p:extLst>
      <p:ext uri="{BB962C8B-B14F-4D97-AF65-F5344CB8AC3E}">
        <p14:creationId xmlns:p14="http://schemas.microsoft.com/office/powerpoint/2010/main" val="729883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706273"/>
            <a:ext cx="8568178" cy="901286"/>
          </a:xfrm>
        </p:spPr>
        <p:txBody>
          <a:bodyPr>
            <a:normAutofit/>
          </a:bodyPr>
          <a:lstStyle/>
          <a:p>
            <a:r>
              <a:rPr lang="en-US" sz="4800" b="1" dirty="0">
                <a:solidFill>
                  <a:srgbClr val="7030A0"/>
                </a:solidFill>
              </a:rPr>
              <a:t>Budget and Financial Reporting</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73C8C128-1789-4EDE-9B3F-5384AC9C544A}"/>
              </a:ext>
            </a:extLst>
          </p:cNvPr>
          <p:cNvSpPr txBox="1"/>
          <p:nvPr/>
        </p:nvSpPr>
        <p:spPr>
          <a:xfrm>
            <a:off x="1567543" y="3638781"/>
            <a:ext cx="9056914" cy="2862322"/>
          </a:xfrm>
          <a:prstGeom prst="rect">
            <a:avLst/>
          </a:prstGeom>
          <a:noFill/>
        </p:spPr>
        <p:txBody>
          <a:bodyPr wrap="square" rtlCol="0">
            <a:spAutoFit/>
          </a:bodyPr>
          <a:lstStyle/>
          <a:p>
            <a:pPr marL="285750" indent="-285750">
              <a:buBlip>
                <a:blip r:embed="rId2"/>
              </a:buBlip>
            </a:pPr>
            <a:r>
              <a:rPr lang="en-US" sz="2000" dirty="0"/>
              <a:t>All amounts are listed in USD</a:t>
            </a:r>
          </a:p>
          <a:p>
            <a:pPr marL="285750" indent="-285750">
              <a:buBlip>
                <a:blip r:embed="rId2"/>
              </a:buBlip>
            </a:pPr>
            <a:r>
              <a:rPr lang="en-US" sz="2000" dirty="0"/>
              <a:t>July-Committee Budgets are requested</a:t>
            </a:r>
          </a:p>
          <a:p>
            <a:pPr marL="285750" indent="-285750">
              <a:buBlip>
                <a:blip r:embed="rId2"/>
              </a:buBlip>
            </a:pPr>
            <a:r>
              <a:rPr lang="en-US" sz="2000" dirty="0"/>
              <a:t>August-Administrative Director works with Finance Director and Vice-Finance Director to develop draft budget</a:t>
            </a:r>
          </a:p>
          <a:p>
            <a:pPr marL="285750" indent="-285750">
              <a:buBlip>
                <a:blip r:embed="rId2"/>
              </a:buBlip>
            </a:pPr>
            <a:r>
              <a:rPr lang="en-US" sz="2000" dirty="0"/>
              <a:t>September-Executive Committee Reviews draft budget</a:t>
            </a:r>
          </a:p>
          <a:p>
            <a:pPr marL="285750" indent="-285750">
              <a:buBlip>
                <a:blip r:embed="rId2"/>
              </a:buBlip>
            </a:pPr>
            <a:r>
              <a:rPr lang="en-US" sz="2000" dirty="0"/>
              <a:t>October-draft budget included in Fall Board of Directors materials for final approval</a:t>
            </a:r>
          </a:p>
          <a:p>
            <a:pPr marL="285750" indent="-285750">
              <a:buBlip>
                <a:blip r:embed="rId2"/>
              </a:buBlip>
            </a:pPr>
            <a:r>
              <a:rPr lang="en-US" sz="2000" dirty="0"/>
              <a:t>May of following year-Annual audit of financial statements and preparation of the tax return is completed by the accounting firm of Jones, </a:t>
            </a:r>
            <a:r>
              <a:rPr lang="en-US" sz="2000" dirty="0" err="1"/>
              <a:t>Maresca</a:t>
            </a:r>
            <a:r>
              <a:rPr lang="en-US" sz="2000" dirty="0"/>
              <a:t> &amp; McQuade, P.A. in Washington, D.C.</a:t>
            </a:r>
          </a:p>
        </p:txBody>
      </p:sp>
      <p:pic>
        <p:nvPicPr>
          <p:cNvPr id="11" name="Picture 10" descr="A picture containing text, clipart&#10;&#10;Description automatically generated">
            <a:extLst>
              <a:ext uri="{FF2B5EF4-FFF2-40B4-BE49-F238E27FC236}">
                <a16:creationId xmlns:a16="http://schemas.microsoft.com/office/drawing/2014/main" id="{AA794512-DD5E-46C8-BDEF-5381C5CE7E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EDD8F7E0-0C83-4CED-ADEE-13B8526B85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43BCC4F6-3C5C-48A2-B8DC-69AA806FE2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1693AFA3-9AF4-448D-8C76-D6EF59649E60}"/>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3F968069-CEAD-41F5-86C8-871B87A92EE9}"/>
              </a:ext>
            </a:extLst>
          </p:cNvPr>
          <p:cNvSpPr>
            <a:spLocks noGrp="1"/>
          </p:cNvSpPr>
          <p:nvPr>
            <p:ph type="sldNum" sz="quarter" idx="12"/>
          </p:nvPr>
        </p:nvSpPr>
        <p:spPr/>
        <p:txBody>
          <a:bodyPr/>
          <a:lstStyle/>
          <a:p>
            <a:fld id="{3620CA47-FB2E-4F55-AEBA-45B5B77DC040}" type="slidenum">
              <a:rPr lang="en-US" smtClean="0"/>
              <a:t>19</a:t>
            </a:fld>
            <a:endParaRPr lang="en-US"/>
          </a:p>
        </p:txBody>
      </p:sp>
    </p:spTree>
    <p:extLst>
      <p:ext uri="{BB962C8B-B14F-4D97-AF65-F5344CB8AC3E}">
        <p14:creationId xmlns:p14="http://schemas.microsoft.com/office/powerpoint/2010/main" val="106991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621247" y="2850388"/>
            <a:ext cx="4949505" cy="830997"/>
          </a:xfrm>
          <a:prstGeom prst="rect">
            <a:avLst/>
          </a:prstGeom>
          <a:noFill/>
        </p:spPr>
        <p:txBody>
          <a:bodyPr wrap="square" rtlCol="0">
            <a:spAutoFit/>
          </a:bodyPr>
          <a:lstStyle/>
          <a:p>
            <a:pPr algn="ctr"/>
            <a:r>
              <a:rPr lang="en-US" sz="4800" dirty="0">
                <a:solidFill>
                  <a:srgbClr val="7030A0"/>
                </a:solidFill>
              </a:rPr>
              <a:t>Agenda</a:t>
            </a:r>
          </a:p>
        </p:txBody>
      </p:sp>
      <p:sp>
        <p:nvSpPr>
          <p:cNvPr id="9" name="Title 8">
            <a:extLst>
              <a:ext uri="{FF2B5EF4-FFF2-40B4-BE49-F238E27FC236}">
                <a16:creationId xmlns:a16="http://schemas.microsoft.com/office/drawing/2014/main" id="{9B5706FA-347D-4965-8923-5071CADD748A}"/>
              </a:ext>
            </a:extLst>
          </p:cNvPr>
          <p:cNvSpPr txBox="1">
            <a:spLocks noGrp="1"/>
          </p:cNvSpPr>
          <p:nvPr>
            <p:ph type="ctrTitle"/>
          </p:nvPr>
        </p:nvSpPr>
        <p:spPr>
          <a:xfrm>
            <a:off x="1798493" y="3694201"/>
            <a:ext cx="9667250" cy="2696123"/>
          </a:xfrm>
          <a:prstGeom prst="rect">
            <a:avLst/>
          </a:prstGeom>
          <a:noFill/>
        </p:spPr>
        <p:txBody>
          <a:bodyPr wrap="square" rtlCol="0">
            <a:spAutoFit/>
          </a:bodyPr>
          <a:lstStyle/>
          <a:p>
            <a:pPr algn="l"/>
            <a:r>
              <a:rPr lang="en-US" sz="2000" dirty="0"/>
              <a:t>   1. Mission Statement                                       8.  Budget and Financial Reporting</a:t>
            </a:r>
            <a:br>
              <a:rPr lang="en-US" sz="2000" dirty="0"/>
            </a:br>
            <a:r>
              <a:rPr lang="en-US" sz="2000" dirty="0"/>
              <a:t>   2. Brand Promise 			9. Travel Stipends</a:t>
            </a:r>
            <a:br>
              <a:rPr lang="en-US" sz="2000" dirty="0"/>
            </a:br>
            <a:r>
              <a:rPr lang="en-US" sz="2000" dirty="0"/>
              <a:t>   3. Expectations for Board Members              10. Grants</a:t>
            </a:r>
            <a:br>
              <a:rPr lang="en-US" sz="2000" dirty="0"/>
            </a:br>
            <a:r>
              <a:rPr lang="en-US" sz="2000" dirty="0"/>
              <a:t>   4. Governance Structure                               	11. Annual Awards</a:t>
            </a:r>
            <a:br>
              <a:rPr lang="en-US" sz="2000" dirty="0"/>
            </a:br>
            <a:r>
              <a:rPr lang="en-US" sz="2000" dirty="0"/>
              <a:t>   5. Board of Directors Terms                         	12. Communications</a:t>
            </a:r>
            <a:br>
              <a:rPr lang="en-US" sz="2000" dirty="0"/>
            </a:br>
            <a:r>
              <a:rPr lang="en-US" sz="2000" dirty="0"/>
              <a:t>   6. Elections                                          	13. Membership</a:t>
            </a:r>
            <a:br>
              <a:rPr lang="en-US" sz="2000" dirty="0"/>
            </a:br>
            <a:r>
              <a:rPr lang="en-US" sz="2000" dirty="0"/>
              <a:t>   7. Sponsorship				14. Worldwide Reach</a:t>
            </a:r>
            <a:br>
              <a:rPr lang="en-US" sz="2000" dirty="0"/>
            </a:br>
            <a:r>
              <a:rPr lang="en-US" sz="2000" dirty="0"/>
              <a:t>					15.  “Robert’s Rules” Summary</a:t>
            </a:r>
            <a:br>
              <a:rPr lang="en-US" sz="2000" dirty="0"/>
            </a:br>
            <a:endParaRPr lang="en-US" sz="2800" dirty="0"/>
          </a:p>
        </p:txBody>
      </p:sp>
      <p:pic>
        <p:nvPicPr>
          <p:cNvPr id="13" name="Picture 12" descr="A picture containing text, clipart&#10;&#10;Description automatically generated">
            <a:extLst>
              <a:ext uri="{FF2B5EF4-FFF2-40B4-BE49-F238E27FC236}">
                <a16:creationId xmlns:a16="http://schemas.microsoft.com/office/drawing/2014/main" id="{7ADC1AD0-FE0F-41B5-BB71-216E3C7A73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4" name="Picture 13" descr="Logo, company name&#10;&#10;Description automatically generated">
            <a:extLst>
              <a:ext uri="{FF2B5EF4-FFF2-40B4-BE49-F238E27FC236}">
                <a16:creationId xmlns:a16="http://schemas.microsoft.com/office/drawing/2014/main" id="{FDE06932-A8A6-493D-B401-A72707B22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5" name="Picture 14" descr="Logo, company name&#10;&#10;Description automatically generated">
            <a:extLst>
              <a:ext uri="{FF2B5EF4-FFF2-40B4-BE49-F238E27FC236}">
                <a16:creationId xmlns:a16="http://schemas.microsoft.com/office/drawing/2014/main" id="{AACF4AE3-46E7-482B-B840-1DA727B8C2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6" name="Picture 15" descr="Logo, company name&#10;&#10;Description automatically generated">
            <a:extLst>
              <a:ext uri="{FF2B5EF4-FFF2-40B4-BE49-F238E27FC236}">
                <a16:creationId xmlns:a16="http://schemas.microsoft.com/office/drawing/2014/main" id="{4C9C1057-57A4-47DB-AFDA-209DD59A915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2" name="Slide Number Placeholder 1">
            <a:extLst>
              <a:ext uri="{FF2B5EF4-FFF2-40B4-BE49-F238E27FC236}">
                <a16:creationId xmlns:a16="http://schemas.microsoft.com/office/drawing/2014/main" id="{F5BE7952-6FBC-488B-8446-DC3EE9031791}"/>
              </a:ext>
            </a:extLst>
          </p:cNvPr>
          <p:cNvSpPr>
            <a:spLocks noGrp="1"/>
          </p:cNvSpPr>
          <p:nvPr>
            <p:ph type="sldNum" sz="quarter" idx="12"/>
          </p:nvPr>
        </p:nvSpPr>
        <p:spPr/>
        <p:txBody>
          <a:bodyPr/>
          <a:lstStyle/>
          <a:p>
            <a:fld id="{3620CA47-FB2E-4F55-AEBA-45B5B77DC040}" type="slidenum">
              <a:rPr lang="en-US" smtClean="0"/>
              <a:t>2</a:t>
            </a:fld>
            <a:endParaRPr lang="en-US"/>
          </a:p>
        </p:txBody>
      </p:sp>
    </p:spTree>
    <p:extLst>
      <p:ext uri="{BB962C8B-B14F-4D97-AF65-F5344CB8AC3E}">
        <p14:creationId xmlns:p14="http://schemas.microsoft.com/office/powerpoint/2010/main" val="12802220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1" name="Picture 10" descr="A picture containing text, clipart&#10;&#10;Description automatically generated">
            <a:extLst>
              <a:ext uri="{FF2B5EF4-FFF2-40B4-BE49-F238E27FC236}">
                <a16:creationId xmlns:a16="http://schemas.microsoft.com/office/drawing/2014/main" id="{FC5EF516-FD78-41E1-B5FF-36332C4C18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C2D41483-7A47-4041-AEAB-AE1E105366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DB09378B-38E7-4492-9954-D505BE8EBB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B2969D3E-7042-43F9-BD87-B22356CC680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graphicFrame>
        <p:nvGraphicFramePr>
          <p:cNvPr id="3" name="Table 2">
            <a:extLst>
              <a:ext uri="{FF2B5EF4-FFF2-40B4-BE49-F238E27FC236}">
                <a16:creationId xmlns:a16="http://schemas.microsoft.com/office/drawing/2014/main" id="{35FC06A2-0C3F-4115-8167-676C6E1BA6A0}"/>
              </a:ext>
            </a:extLst>
          </p:cNvPr>
          <p:cNvGraphicFramePr>
            <a:graphicFrameLocks noGrp="1"/>
          </p:cNvGraphicFramePr>
          <p:nvPr>
            <p:extLst>
              <p:ext uri="{D42A27DB-BD31-4B8C-83A1-F6EECF244321}">
                <p14:modId xmlns:p14="http://schemas.microsoft.com/office/powerpoint/2010/main" val="2822267686"/>
              </p:ext>
            </p:extLst>
          </p:nvPr>
        </p:nvGraphicFramePr>
        <p:xfrm>
          <a:off x="3607231" y="1832675"/>
          <a:ext cx="4516242" cy="4947836"/>
        </p:xfrm>
        <a:graphic>
          <a:graphicData uri="http://schemas.openxmlformats.org/drawingml/2006/table">
            <a:tbl>
              <a:tblPr>
                <a:tableStyleId>{5C22544A-7EE6-4342-B048-85BDC9FD1C3A}</a:tableStyleId>
              </a:tblPr>
              <a:tblGrid>
                <a:gridCol w="3350097">
                  <a:extLst>
                    <a:ext uri="{9D8B030D-6E8A-4147-A177-3AD203B41FA5}">
                      <a16:colId xmlns:a16="http://schemas.microsoft.com/office/drawing/2014/main" val="2436458574"/>
                    </a:ext>
                  </a:extLst>
                </a:gridCol>
                <a:gridCol w="1166145">
                  <a:extLst>
                    <a:ext uri="{9D8B030D-6E8A-4147-A177-3AD203B41FA5}">
                      <a16:colId xmlns:a16="http://schemas.microsoft.com/office/drawing/2014/main" val="637134326"/>
                    </a:ext>
                  </a:extLst>
                </a:gridCol>
              </a:tblGrid>
              <a:tr h="827569">
                <a:tc gridSpan="2">
                  <a:txBody>
                    <a:bodyPr/>
                    <a:lstStyle/>
                    <a:p>
                      <a:pPr algn="ctr" fontAlgn="ctr"/>
                      <a:r>
                        <a:rPr lang="en-US" sz="1600" u="none" strike="noStrike" dirty="0">
                          <a:effectLst/>
                        </a:rPr>
                        <a:t>IWIRC International Budget Overview for 2024</a:t>
                      </a:r>
                    </a:p>
                    <a:p>
                      <a:pPr algn="ctr" fontAlgn="ctr"/>
                      <a:r>
                        <a:rPr lang="en-US" sz="1600" u="none" strike="noStrike" dirty="0">
                          <a:effectLst/>
                        </a:rPr>
                        <a:t> (all amounts listed in USD)</a:t>
                      </a:r>
                      <a:endParaRPr lang="en-US" sz="1600" b="1" i="0" u="none" strike="noStrike" dirty="0">
                        <a:solidFill>
                          <a:srgbClr val="000000"/>
                        </a:solidFill>
                        <a:effectLst/>
                        <a:latin typeface="Calibri" panose="020F0502020204030204" pitchFamily="34" charset="0"/>
                      </a:endParaRPr>
                    </a:p>
                  </a:txBody>
                  <a:tcPr marL="6350" marR="6350" marT="6350" marB="0" anchor="ctr">
                    <a:solidFill>
                      <a:srgbClr val="E3D5F3"/>
                    </a:solidFill>
                  </a:tcPr>
                </a:tc>
                <a:tc hMerge="1">
                  <a:txBody>
                    <a:bodyPr/>
                    <a:lstStyle/>
                    <a:p>
                      <a:endParaRPr lang="en-US"/>
                    </a:p>
                  </a:txBody>
                  <a:tcPr/>
                </a:tc>
                <a:extLst>
                  <a:ext uri="{0D108BD9-81ED-4DB2-BD59-A6C34878D82A}">
                    <a16:rowId xmlns:a16="http://schemas.microsoft.com/office/drawing/2014/main" val="2872350126"/>
                  </a:ext>
                </a:extLst>
              </a:tr>
              <a:tr h="233589">
                <a:tc>
                  <a:txBody>
                    <a:bodyPr/>
                    <a:lstStyle/>
                    <a:p>
                      <a:pPr algn="l" fontAlgn="b"/>
                      <a:r>
                        <a:rPr lang="en-US" sz="1400" u="none" strike="noStrike" dirty="0">
                          <a:effectLst/>
                        </a:rPr>
                        <a:t>Revenue</a:t>
                      </a:r>
                      <a:endParaRPr lang="en-US" sz="1400" b="1"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2961608339"/>
                  </a:ext>
                </a:extLst>
              </a:tr>
              <a:tr h="233589">
                <a:tc>
                  <a:txBody>
                    <a:bodyPr/>
                    <a:lstStyle/>
                    <a:p>
                      <a:pPr algn="l" fontAlgn="b"/>
                      <a:r>
                        <a:rPr lang="en-US" sz="1400" u="none" strike="noStrike" dirty="0">
                          <a:effectLst/>
                        </a:rPr>
                        <a:t> Membership Dues</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         391,646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411277646"/>
                  </a:ext>
                </a:extLst>
              </a:tr>
              <a:tr h="233589">
                <a:tc>
                  <a:txBody>
                    <a:bodyPr/>
                    <a:lstStyle/>
                    <a:p>
                      <a:pPr algn="l" fontAlgn="b"/>
                      <a:r>
                        <a:rPr lang="en-US" sz="1400" u="none" strike="noStrike" dirty="0">
                          <a:effectLst/>
                        </a:rPr>
                        <a:t> Sponsorships</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150,000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3567819065"/>
                  </a:ext>
                </a:extLst>
              </a:tr>
              <a:tr h="233589">
                <a:tc>
                  <a:txBody>
                    <a:bodyPr/>
                    <a:lstStyle/>
                    <a:p>
                      <a:pPr algn="l" fontAlgn="b"/>
                      <a:r>
                        <a:rPr lang="en-US" sz="1400" u="none" strike="noStrike" dirty="0">
                          <a:effectLst/>
                        </a:rPr>
                        <a:t> Conference Receipts</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186,500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1915323211"/>
                  </a:ext>
                </a:extLst>
              </a:tr>
              <a:tr h="233589">
                <a:tc>
                  <a:txBody>
                    <a:bodyPr/>
                    <a:lstStyle/>
                    <a:p>
                      <a:pPr algn="l" fontAlgn="b"/>
                      <a:r>
                        <a:rPr lang="en-US" sz="1400" u="none" strike="noStrike" dirty="0">
                          <a:effectLst/>
                        </a:rPr>
                        <a:t> Investment Income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1,500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1634562771"/>
                  </a:ext>
                </a:extLst>
              </a:tr>
              <a:tr h="233589">
                <a:tc>
                  <a:txBody>
                    <a:bodyPr/>
                    <a:lstStyle/>
                    <a:p>
                      <a:pPr algn="l" fontAlgn="b"/>
                      <a:r>
                        <a:rPr lang="en-US" sz="1400" b="0" i="0" u="none" strike="noStrike" dirty="0">
                          <a:solidFill>
                            <a:srgbClr val="000000"/>
                          </a:solidFill>
                          <a:effectLst/>
                          <a:latin typeface="Calibri" panose="020F0502020204030204" pitchFamily="34" charset="0"/>
                        </a:rPr>
                        <a:t> Surplus Reserves to Support New Initiatives</a:t>
                      </a:r>
                    </a:p>
                  </a:txBody>
                  <a:tcPr marL="6350" marR="6350" marT="6350" marB="0" anchor="b">
                    <a:solidFill>
                      <a:srgbClr val="E3D5F3"/>
                    </a:solidFill>
                  </a:tcPr>
                </a:tc>
                <a:tc>
                  <a:txBody>
                    <a:bodyPr/>
                    <a:lstStyle/>
                    <a:p>
                      <a:pPr algn="l" fontAlgn="b"/>
                      <a:r>
                        <a:rPr lang="en-US" sz="1400" b="0" i="0" u="none" strike="noStrike" dirty="0">
                          <a:solidFill>
                            <a:srgbClr val="000000"/>
                          </a:solidFill>
                          <a:effectLst/>
                          <a:latin typeface="Calibri" panose="020F0502020204030204" pitchFamily="34" charset="0"/>
                        </a:rPr>
                        <a:t>             30,000</a:t>
                      </a:r>
                    </a:p>
                  </a:txBody>
                  <a:tcPr marL="6350" marR="6350" marT="6350" marB="0" anchor="b">
                    <a:solidFill>
                      <a:srgbClr val="E3D5F3"/>
                    </a:solidFill>
                  </a:tcPr>
                </a:tc>
                <a:extLst>
                  <a:ext uri="{0D108BD9-81ED-4DB2-BD59-A6C34878D82A}">
                    <a16:rowId xmlns:a16="http://schemas.microsoft.com/office/drawing/2014/main" val="4126587310"/>
                  </a:ext>
                </a:extLst>
              </a:tr>
              <a:tr h="233589">
                <a:tc>
                  <a:txBody>
                    <a:bodyPr/>
                    <a:lstStyle/>
                    <a:p>
                      <a:pPr algn="l" fontAlgn="b"/>
                      <a:r>
                        <a:rPr lang="en-US" sz="1400" u="none" strike="noStrike" dirty="0">
                          <a:effectLst/>
                        </a:rPr>
                        <a:t>Total Revenue</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        759,646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2333004592"/>
                  </a:ext>
                </a:extLst>
              </a:tr>
              <a:tr h="232458">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871238749"/>
                  </a:ext>
                </a:extLst>
              </a:tr>
              <a:tr h="233589">
                <a:tc>
                  <a:txBody>
                    <a:bodyPr/>
                    <a:lstStyle/>
                    <a:p>
                      <a:pPr algn="l" fontAlgn="b"/>
                      <a:r>
                        <a:rPr lang="en-US" sz="1400" u="none" strike="noStrike" dirty="0">
                          <a:effectLst/>
                        </a:rPr>
                        <a:t>Expenses</a:t>
                      </a:r>
                      <a:endParaRPr lang="en-US" sz="1400" b="1"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898055159"/>
                  </a:ext>
                </a:extLst>
              </a:tr>
              <a:tr h="233589">
                <a:tc>
                  <a:txBody>
                    <a:bodyPr/>
                    <a:lstStyle/>
                    <a:p>
                      <a:pPr algn="l" fontAlgn="b"/>
                      <a:r>
                        <a:rPr lang="en-US" sz="1400" u="none" strike="noStrike">
                          <a:effectLst/>
                        </a:rPr>
                        <a:t> Administrative</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         240,500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4201308161"/>
                  </a:ext>
                </a:extLst>
              </a:tr>
              <a:tr h="233589">
                <a:tc>
                  <a:txBody>
                    <a:bodyPr/>
                    <a:lstStyle/>
                    <a:p>
                      <a:pPr algn="l" fontAlgn="b"/>
                      <a:r>
                        <a:rPr lang="en-US" sz="1400" u="none" strike="noStrike">
                          <a:effectLst/>
                        </a:rPr>
                        <a:t> Member Services </a:t>
                      </a:r>
                      <a:r>
                        <a:rPr lang="en-US" sz="1200" u="none" strike="noStrike">
                          <a:effectLst/>
                        </a:rPr>
                        <a:t>(network rebates, grants, etc.)</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169,000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3569412417"/>
                  </a:ext>
                </a:extLst>
              </a:tr>
              <a:tr h="233589">
                <a:tc>
                  <a:txBody>
                    <a:bodyPr/>
                    <a:lstStyle/>
                    <a:p>
                      <a:pPr algn="l" fontAlgn="b"/>
                      <a:r>
                        <a:rPr lang="en-US" sz="1400" u="none" strike="noStrike">
                          <a:effectLst/>
                        </a:rPr>
                        <a:t> Committees, Projects, etc.</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163,500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220443203"/>
                  </a:ext>
                </a:extLst>
              </a:tr>
              <a:tr h="233589">
                <a:tc>
                  <a:txBody>
                    <a:bodyPr/>
                    <a:lstStyle/>
                    <a:p>
                      <a:pPr algn="l" fontAlgn="b"/>
                      <a:r>
                        <a:rPr lang="en-US" sz="1400" u="none" strike="noStrike">
                          <a:effectLst/>
                        </a:rPr>
                        <a:t> Meeting Expenses</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210,750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2055740861"/>
                  </a:ext>
                </a:extLst>
              </a:tr>
              <a:tr h="233589">
                <a:tc>
                  <a:txBody>
                    <a:bodyPr/>
                    <a:lstStyle/>
                    <a:p>
                      <a:pPr algn="l" fontAlgn="b"/>
                      <a:r>
                        <a:rPr lang="en-US" sz="1400" u="none" strike="noStrike">
                          <a:effectLst/>
                        </a:rPr>
                        <a:t>Total Expenses</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         783,750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3742556914"/>
                  </a:ext>
                </a:extLst>
              </a:tr>
              <a:tr h="232458">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451759140"/>
                  </a:ext>
                </a:extLst>
              </a:tr>
              <a:tr h="239902">
                <a:tc>
                  <a:txBody>
                    <a:bodyPr/>
                    <a:lstStyle/>
                    <a:p>
                      <a:pPr algn="l" fontAlgn="b"/>
                      <a:r>
                        <a:rPr lang="en-US" sz="1400" u="none" strike="noStrike" dirty="0">
                          <a:effectLst/>
                        </a:rPr>
                        <a:t>Net Projected Deficit</a:t>
                      </a:r>
                      <a:endParaRPr lang="en-US" sz="1400" b="1"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         (24,104)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3800703712"/>
                  </a:ext>
                </a:extLst>
              </a:tr>
              <a:tr h="378792">
                <a:tc gridSpan="2">
                  <a:txBody>
                    <a:bodyPr/>
                    <a:lstStyle/>
                    <a:p>
                      <a:pPr algn="l" fontAlgn="b"/>
                      <a:endParaRPr lang="en-US" sz="12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hMerge="1">
                  <a:txBody>
                    <a:bodyPr/>
                    <a:lstStyle/>
                    <a:p>
                      <a:endParaRPr lang="en-US"/>
                    </a:p>
                  </a:txBody>
                  <a:tcPr/>
                </a:tc>
                <a:extLst>
                  <a:ext uri="{0D108BD9-81ED-4DB2-BD59-A6C34878D82A}">
                    <a16:rowId xmlns:a16="http://schemas.microsoft.com/office/drawing/2014/main" val="930253121"/>
                  </a:ext>
                </a:extLst>
              </a:tr>
            </a:tbl>
          </a:graphicData>
        </a:graphic>
      </p:graphicFrame>
      <p:sp>
        <p:nvSpPr>
          <p:cNvPr id="2" name="Slide Number Placeholder 1">
            <a:extLst>
              <a:ext uri="{FF2B5EF4-FFF2-40B4-BE49-F238E27FC236}">
                <a16:creationId xmlns:a16="http://schemas.microsoft.com/office/drawing/2014/main" id="{D6708B8A-B0EE-4717-BD0E-387452DC4816}"/>
              </a:ext>
            </a:extLst>
          </p:cNvPr>
          <p:cNvSpPr>
            <a:spLocks noGrp="1"/>
          </p:cNvSpPr>
          <p:nvPr>
            <p:ph type="sldNum" sz="quarter" idx="12"/>
          </p:nvPr>
        </p:nvSpPr>
        <p:spPr/>
        <p:txBody>
          <a:bodyPr/>
          <a:lstStyle/>
          <a:p>
            <a:fld id="{3620CA47-FB2E-4F55-AEBA-45B5B77DC040}" type="slidenum">
              <a:rPr lang="en-US" smtClean="0"/>
              <a:t>20</a:t>
            </a:fld>
            <a:endParaRPr lang="en-US"/>
          </a:p>
        </p:txBody>
      </p:sp>
    </p:spTree>
    <p:extLst>
      <p:ext uri="{BB962C8B-B14F-4D97-AF65-F5344CB8AC3E}">
        <p14:creationId xmlns:p14="http://schemas.microsoft.com/office/powerpoint/2010/main" val="30540812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70269" y="1363113"/>
            <a:ext cx="542454" cy="542454"/>
          </a:xfrm>
          <a:prstGeom prst="rect">
            <a:avLst/>
          </a:prstGeom>
        </p:spPr>
      </p:pic>
      <p:pic>
        <p:nvPicPr>
          <p:cNvPr id="11" name="Picture 10" descr="A picture containing text, clipart&#10;&#10;Description automatically generated">
            <a:extLst>
              <a:ext uri="{FF2B5EF4-FFF2-40B4-BE49-F238E27FC236}">
                <a16:creationId xmlns:a16="http://schemas.microsoft.com/office/drawing/2014/main" id="{8ACD62C5-6F59-48DD-9093-FC585A1C13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F04F90EF-E0AC-4677-B735-46562898FD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599D4D20-5779-4962-8CCC-EABFB59D4C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A79D340C-7CF3-4F5F-BA90-2D2B41B1D9C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graphicFrame>
        <p:nvGraphicFramePr>
          <p:cNvPr id="2" name="Table 1">
            <a:extLst>
              <a:ext uri="{FF2B5EF4-FFF2-40B4-BE49-F238E27FC236}">
                <a16:creationId xmlns:a16="http://schemas.microsoft.com/office/drawing/2014/main" id="{5718C9DB-02F3-4338-9213-3256B069EAD5}"/>
              </a:ext>
            </a:extLst>
          </p:cNvPr>
          <p:cNvGraphicFramePr>
            <a:graphicFrameLocks noGrp="1"/>
          </p:cNvGraphicFramePr>
          <p:nvPr>
            <p:extLst>
              <p:ext uri="{D42A27DB-BD31-4B8C-83A1-F6EECF244321}">
                <p14:modId xmlns:p14="http://schemas.microsoft.com/office/powerpoint/2010/main" val="207106477"/>
              </p:ext>
            </p:extLst>
          </p:nvPr>
        </p:nvGraphicFramePr>
        <p:xfrm>
          <a:off x="2216727" y="1887823"/>
          <a:ext cx="7712365" cy="4833653"/>
        </p:xfrm>
        <a:graphic>
          <a:graphicData uri="http://schemas.openxmlformats.org/drawingml/2006/table">
            <a:tbl>
              <a:tblPr>
                <a:tableStyleId>{5C22544A-7EE6-4342-B048-85BDC9FD1C3A}</a:tableStyleId>
              </a:tblPr>
              <a:tblGrid>
                <a:gridCol w="5784273">
                  <a:extLst>
                    <a:ext uri="{9D8B030D-6E8A-4147-A177-3AD203B41FA5}">
                      <a16:colId xmlns:a16="http://schemas.microsoft.com/office/drawing/2014/main" val="1411487824"/>
                    </a:ext>
                  </a:extLst>
                </a:gridCol>
                <a:gridCol w="1928092">
                  <a:extLst>
                    <a:ext uri="{9D8B030D-6E8A-4147-A177-3AD203B41FA5}">
                      <a16:colId xmlns:a16="http://schemas.microsoft.com/office/drawing/2014/main" val="1703522837"/>
                    </a:ext>
                  </a:extLst>
                </a:gridCol>
              </a:tblGrid>
              <a:tr h="778194">
                <a:tc gridSpan="2">
                  <a:txBody>
                    <a:bodyPr/>
                    <a:lstStyle/>
                    <a:p>
                      <a:pPr algn="ctr" fontAlgn="ctr"/>
                      <a:r>
                        <a:rPr lang="en-US" sz="1600" u="none" strike="noStrike" dirty="0">
                          <a:effectLst/>
                        </a:rPr>
                        <a:t>IWIRC International </a:t>
                      </a:r>
                      <a:br>
                        <a:rPr lang="en-US" sz="1600" u="none" strike="noStrike" dirty="0">
                          <a:effectLst/>
                        </a:rPr>
                      </a:br>
                      <a:r>
                        <a:rPr lang="en-US" sz="1600" u="none" strike="noStrike" dirty="0">
                          <a:effectLst/>
                        </a:rPr>
                        <a:t>Balance Sheet Overview as of October 31, 2023</a:t>
                      </a:r>
                    </a:p>
                    <a:p>
                      <a:pPr algn="ctr" fontAlgn="ctr"/>
                      <a:r>
                        <a:rPr lang="en-US" sz="1600" b="0" i="0" u="none" strike="noStrike" dirty="0">
                          <a:solidFill>
                            <a:srgbClr val="000000"/>
                          </a:solidFill>
                          <a:effectLst/>
                          <a:latin typeface="Calibri" panose="020F0502020204030204" pitchFamily="34" charset="0"/>
                        </a:rPr>
                        <a:t>(all amounts listed in USD)</a:t>
                      </a:r>
                    </a:p>
                  </a:txBody>
                  <a:tcPr marL="6350" marR="6350" marT="6350" marB="0" anchor="ctr">
                    <a:solidFill>
                      <a:srgbClr val="E3D5F3"/>
                    </a:solidFill>
                  </a:tcPr>
                </a:tc>
                <a:tc hMerge="1">
                  <a:txBody>
                    <a:bodyPr/>
                    <a:lstStyle/>
                    <a:p>
                      <a:endParaRPr lang="en-US"/>
                    </a:p>
                  </a:txBody>
                  <a:tcPr/>
                </a:tc>
                <a:extLst>
                  <a:ext uri="{0D108BD9-81ED-4DB2-BD59-A6C34878D82A}">
                    <a16:rowId xmlns:a16="http://schemas.microsoft.com/office/drawing/2014/main" val="2663631238"/>
                  </a:ext>
                </a:extLst>
              </a:tr>
              <a:tr h="247790">
                <a:tc>
                  <a:txBody>
                    <a:bodyPr/>
                    <a:lstStyle/>
                    <a:p>
                      <a:pPr algn="l" fontAlgn="b"/>
                      <a:r>
                        <a:rPr lang="en-US" sz="1400" u="none" strike="noStrike" dirty="0">
                          <a:effectLst/>
                        </a:rPr>
                        <a:t>Assets</a:t>
                      </a:r>
                      <a:endParaRPr lang="en-US" sz="1400" b="1"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4189976903"/>
                  </a:ext>
                </a:extLst>
              </a:tr>
              <a:tr h="247790">
                <a:tc>
                  <a:txBody>
                    <a:bodyPr/>
                    <a:lstStyle/>
                    <a:p>
                      <a:pPr algn="l" fontAlgn="b"/>
                      <a:r>
                        <a:rPr lang="en-US" sz="1400" u="none" strike="noStrike" dirty="0">
                          <a:effectLst/>
                        </a:rPr>
                        <a:t> Cash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          85,686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1524176679"/>
                  </a:ext>
                </a:extLst>
              </a:tr>
              <a:tr h="247790">
                <a:tc>
                  <a:txBody>
                    <a:bodyPr/>
                    <a:lstStyle/>
                    <a:p>
                      <a:pPr algn="l" fontAlgn="b"/>
                      <a:r>
                        <a:rPr lang="en-US" sz="1400" u="none" strike="noStrike" dirty="0">
                          <a:effectLst/>
                        </a:rPr>
                        <a:t> Other Current Assets </a:t>
                      </a:r>
                      <a:endParaRPr lang="en-US" sz="12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21,396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1685705342"/>
                  </a:ext>
                </a:extLst>
              </a:tr>
              <a:tr h="281275">
                <a:tc>
                  <a:txBody>
                    <a:bodyPr/>
                    <a:lstStyle/>
                    <a:p>
                      <a:pPr algn="l" fontAlgn="b"/>
                      <a:r>
                        <a:rPr lang="en-US" sz="1400" u="none" strike="noStrike" dirty="0">
                          <a:effectLst/>
                        </a:rPr>
                        <a:t> Investments</a:t>
                      </a:r>
                      <a:r>
                        <a:rPr lang="en-US" sz="1400" u="none" strike="noStrike" baseline="30000" dirty="0">
                          <a:effectLst/>
                        </a:rPr>
                        <a:t>1</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948,969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3815389013"/>
                  </a:ext>
                </a:extLst>
              </a:tr>
              <a:tr h="254487">
                <a:tc>
                  <a:txBody>
                    <a:bodyPr/>
                    <a:lstStyle/>
                    <a:p>
                      <a:pPr algn="l" fontAlgn="b"/>
                      <a:r>
                        <a:rPr lang="en-US" sz="1400" u="none" strike="noStrike" dirty="0">
                          <a:effectLst/>
                        </a:rPr>
                        <a:t>Total Assets</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     1,056,051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3024224555"/>
                  </a:ext>
                </a:extLst>
              </a:tr>
              <a:tr h="231717">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694151721"/>
                  </a:ext>
                </a:extLst>
              </a:tr>
              <a:tr h="247790">
                <a:tc>
                  <a:txBody>
                    <a:bodyPr/>
                    <a:lstStyle/>
                    <a:p>
                      <a:pPr algn="l" fontAlgn="b"/>
                      <a:r>
                        <a:rPr lang="en-US" sz="1400" u="none" strike="noStrike" dirty="0">
                          <a:effectLst/>
                        </a:rPr>
                        <a:t>Liabilities &amp; Equity</a:t>
                      </a:r>
                      <a:endParaRPr lang="en-US" sz="1400" b="1"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910967701"/>
                  </a:ext>
                </a:extLst>
              </a:tr>
              <a:tr h="281275">
                <a:tc>
                  <a:txBody>
                    <a:bodyPr/>
                    <a:lstStyle/>
                    <a:p>
                      <a:pPr algn="l" fontAlgn="b"/>
                      <a:r>
                        <a:rPr lang="en-US" sz="1400" u="none" strike="noStrike" dirty="0">
                          <a:effectLst/>
                        </a:rPr>
                        <a:t> Deferred Revenue</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       225,272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1668500159"/>
                  </a:ext>
                </a:extLst>
              </a:tr>
              <a:tr h="281275">
                <a:tc>
                  <a:txBody>
                    <a:bodyPr/>
                    <a:lstStyle/>
                    <a:p>
                      <a:pPr algn="l" fontAlgn="b"/>
                      <a:r>
                        <a:rPr lang="en-US" sz="1400" u="none" strike="noStrike" dirty="0">
                          <a:effectLst/>
                        </a:rPr>
                        <a:t> Reserves</a:t>
                      </a:r>
                      <a:r>
                        <a:rPr lang="en-US" sz="1400" u="none" strike="noStrike" baseline="30000" dirty="0">
                          <a:effectLst/>
                        </a:rPr>
                        <a:t>2</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701,425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798052075"/>
                  </a:ext>
                </a:extLst>
              </a:tr>
              <a:tr h="247790">
                <a:tc>
                  <a:txBody>
                    <a:bodyPr/>
                    <a:lstStyle/>
                    <a:p>
                      <a:pPr algn="l" fontAlgn="b"/>
                      <a:r>
                        <a:rPr lang="en-US" sz="1400" b="0" i="0" u="none" strike="noStrike" dirty="0">
                          <a:solidFill>
                            <a:srgbClr val="000000"/>
                          </a:solidFill>
                          <a:effectLst/>
                          <a:latin typeface="Calibri" panose="020F0502020204030204" pitchFamily="34" charset="0"/>
                        </a:rPr>
                        <a:t> Retained Earnings Available</a:t>
                      </a:r>
                    </a:p>
                  </a:txBody>
                  <a:tcPr marL="6350" marR="6350" marT="6350" marB="0" anchor="b">
                    <a:solidFill>
                      <a:srgbClr val="E3D5F3"/>
                    </a:solidFill>
                  </a:tcPr>
                </a:tc>
                <a:tc>
                  <a:txBody>
                    <a:bodyPr/>
                    <a:lstStyle/>
                    <a:p>
                      <a:pPr algn="l" fontAlgn="b"/>
                      <a:r>
                        <a:rPr lang="en-US" sz="1400" b="0" i="0" u="none" strike="noStrike" dirty="0">
                          <a:solidFill>
                            <a:srgbClr val="000000"/>
                          </a:solidFill>
                          <a:effectLst/>
                          <a:latin typeface="Calibri" panose="020F0502020204030204" pitchFamily="34" charset="0"/>
                        </a:rPr>
                        <a:t>          257,556</a:t>
                      </a:r>
                    </a:p>
                  </a:txBody>
                  <a:tcPr marL="6350" marR="6350" marT="6350" marB="0" anchor="b">
                    <a:solidFill>
                      <a:srgbClr val="E3D5F3"/>
                    </a:solidFill>
                  </a:tcPr>
                </a:tc>
                <a:extLst>
                  <a:ext uri="{0D108BD9-81ED-4DB2-BD59-A6C34878D82A}">
                    <a16:rowId xmlns:a16="http://schemas.microsoft.com/office/drawing/2014/main" val="4074758561"/>
                  </a:ext>
                </a:extLst>
              </a:tr>
              <a:tr h="428351">
                <a:tc>
                  <a:txBody>
                    <a:bodyPr/>
                    <a:lstStyle/>
                    <a:p>
                      <a:pPr algn="l" fontAlgn="b"/>
                      <a:r>
                        <a:rPr lang="en-US" sz="1400" u="none" strike="noStrike" dirty="0">
                          <a:effectLst/>
                        </a:rPr>
                        <a:t> Net Loss (year to date Oct 31, 2022 includes 30</a:t>
                      </a:r>
                      <a:r>
                        <a:rPr lang="en-US" sz="1400" u="none" strike="noStrike" baseline="30000" dirty="0">
                          <a:effectLst/>
                        </a:rPr>
                        <a:t>th</a:t>
                      </a:r>
                      <a:r>
                        <a:rPr lang="en-US" sz="1400" u="none" strike="noStrike" dirty="0">
                          <a:effectLst/>
                        </a:rPr>
                        <a:t> Anniversary expenses)</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-128,201 </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2739246619"/>
                  </a:ext>
                </a:extLst>
              </a:tr>
              <a:tr h="254487">
                <a:tc>
                  <a:txBody>
                    <a:bodyPr/>
                    <a:lstStyle/>
                    <a:p>
                      <a:pPr algn="l" fontAlgn="b"/>
                      <a:r>
                        <a:rPr lang="en-US" sz="1400" u="none" strike="noStrike">
                          <a:effectLst/>
                        </a:rPr>
                        <a:t>Total Liabilities &amp; Equity</a:t>
                      </a:r>
                      <a:endParaRPr lang="en-US" sz="1400" b="0" i="0" u="none" strike="noStrike">
                        <a:solidFill>
                          <a:srgbClr val="000000"/>
                        </a:solidFill>
                        <a:effectLst/>
                        <a:latin typeface="Calibri" panose="020F0502020204030204" pitchFamily="34" charset="0"/>
                      </a:endParaRPr>
                    </a:p>
                  </a:txBody>
                  <a:tcPr marL="6350" marR="6350" marT="6350" marB="0" anchor="b">
                    <a:solidFill>
                      <a:srgbClr val="E3D5F3"/>
                    </a:solidFill>
                  </a:tcPr>
                </a:tc>
                <a:tc>
                  <a:txBody>
                    <a:bodyPr/>
                    <a:lstStyle/>
                    <a:p>
                      <a:pPr algn="l" fontAlgn="b"/>
                      <a:r>
                        <a:rPr lang="en-US" sz="1400" u="none" strike="noStrike" dirty="0">
                          <a:effectLst/>
                        </a:rPr>
                        <a:t> $   1,056,051</a:t>
                      </a:r>
                      <a:endParaRPr lang="en-US" sz="14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extLst>
                  <a:ext uri="{0D108BD9-81ED-4DB2-BD59-A6C34878D82A}">
                    <a16:rowId xmlns:a16="http://schemas.microsoft.com/office/drawing/2014/main" val="2807966155"/>
                  </a:ext>
                </a:extLst>
              </a:tr>
              <a:tr h="401821">
                <a:tc gridSpan="2">
                  <a:txBody>
                    <a:bodyPr/>
                    <a:lstStyle/>
                    <a:p>
                      <a:pPr algn="l" fontAlgn="b"/>
                      <a:r>
                        <a:rPr lang="en-US" sz="1200" u="none" strike="noStrike" dirty="0">
                          <a:effectLst/>
                        </a:rPr>
                        <a:t>1. Investments managed by Mesirow beginning in 2022, mix of short and long term conservative investments.</a:t>
                      </a:r>
                      <a:endParaRPr lang="en-US" sz="12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hMerge="1">
                  <a:txBody>
                    <a:bodyPr/>
                    <a:lstStyle/>
                    <a:p>
                      <a:endParaRPr lang="en-US"/>
                    </a:p>
                  </a:txBody>
                  <a:tcPr/>
                </a:tc>
                <a:extLst>
                  <a:ext uri="{0D108BD9-81ED-4DB2-BD59-A6C34878D82A}">
                    <a16:rowId xmlns:a16="http://schemas.microsoft.com/office/drawing/2014/main" val="502230101"/>
                  </a:ext>
                </a:extLst>
              </a:tr>
              <a:tr h="401821">
                <a:tc gridSpan="2">
                  <a:txBody>
                    <a:bodyPr/>
                    <a:lstStyle/>
                    <a:p>
                      <a:pPr algn="l" fontAlgn="b"/>
                      <a:r>
                        <a:rPr lang="en-US" sz="1200" u="none" strike="noStrike" dirty="0">
                          <a:effectLst/>
                        </a:rPr>
                        <a:t>2. Per Reserve Policy adopted in 2021, equals 1 ½ times expected expenses for next fiscal year.</a:t>
                      </a:r>
                      <a:endParaRPr lang="en-US" sz="1200" b="0" i="0" u="none" strike="noStrike" dirty="0">
                        <a:solidFill>
                          <a:srgbClr val="000000"/>
                        </a:solidFill>
                        <a:effectLst/>
                        <a:latin typeface="Calibri" panose="020F0502020204030204" pitchFamily="34" charset="0"/>
                      </a:endParaRPr>
                    </a:p>
                  </a:txBody>
                  <a:tcPr marL="6350" marR="6350" marT="6350" marB="0" anchor="b">
                    <a:solidFill>
                      <a:srgbClr val="E3D5F3"/>
                    </a:solidFill>
                  </a:tcPr>
                </a:tc>
                <a:tc hMerge="1">
                  <a:txBody>
                    <a:bodyPr/>
                    <a:lstStyle/>
                    <a:p>
                      <a:endParaRPr lang="en-US"/>
                    </a:p>
                  </a:txBody>
                  <a:tcPr/>
                </a:tc>
                <a:extLst>
                  <a:ext uri="{0D108BD9-81ED-4DB2-BD59-A6C34878D82A}">
                    <a16:rowId xmlns:a16="http://schemas.microsoft.com/office/drawing/2014/main" val="3994071180"/>
                  </a:ext>
                </a:extLst>
              </a:tr>
            </a:tbl>
          </a:graphicData>
        </a:graphic>
      </p:graphicFrame>
      <p:sp>
        <p:nvSpPr>
          <p:cNvPr id="3" name="Slide Number Placeholder 2">
            <a:extLst>
              <a:ext uri="{FF2B5EF4-FFF2-40B4-BE49-F238E27FC236}">
                <a16:creationId xmlns:a16="http://schemas.microsoft.com/office/drawing/2014/main" id="{CDBD2078-A567-462C-A176-F92D46C3F7D8}"/>
              </a:ext>
            </a:extLst>
          </p:cNvPr>
          <p:cNvSpPr>
            <a:spLocks noGrp="1"/>
          </p:cNvSpPr>
          <p:nvPr>
            <p:ph type="sldNum" sz="quarter" idx="12"/>
          </p:nvPr>
        </p:nvSpPr>
        <p:spPr/>
        <p:txBody>
          <a:bodyPr/>
          <a:lstStyle/>
          <a:p>
            <a:fld id="{3620CA47-FB2E-4F55-AEBA-45B5B77DC040}" type="slidenum">
              <a:rPr lang="en-US" smtClean="0"/>
              <a:t>21</a:t>
            </a:fld>
            <a:endParaRPr lang="en-US"/>
          </a:p>
        </p:txBody>
      </p:sp>
    </p:spTree>
    <p:extLst>
      <p:ext uri="{BB962C8B-B14F-4D97-AF65-F5344CB8AC3E}">
        <p14:creationId xmlns:p14="http://schemas.microsoft.com/office/powerpoint/2010/main" val="4232224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447538"/>
            <a:ext cx="8568178" cy="1738097"/>
          </a:xfrm>
        </p:spPr>
        <p:txBody>
          <a:bodyPr>
            <a:normAutofit/>
          </a:bodyPr>
          <a:lstStyle/>
          <a:p>
            <a:r>
              <a:rPr lang="en-US" sz="3900" b="1" dirty="0">
                <a:solidFill>
                  <a:srgbClr val="7030A0"/>
                </a:solidFill>
              </a:rPr>
              <a:t>Travel Stipends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31F144E9-DD2D-41EA-B392-5263283CE5CC}"/>
              </a:ext>
            </a:extLst>
          </p:cNvPr>
          <p:cNvSpPr txBox="1"/>
          <p:nvPr/>
        </p:nvSpPr>
        <p:spPr>
          <a:xfrm>
            <a:off x="643788" y="3316586"/>
            <a:ext cx="11392250" cy="3908762"/>
          </a:xfrm>
          <a:prstGeom prst="rect">
            <a:avLst/>
          </a:prstGeom>
          <a:noFill/>
        </p:spPr>
        <p:txBody>
          <a:bodyPr wrap="square" rtlCol="0">
            <a:spAutoFit/>
          </a:bodyPr>
          <a:lstStyle/>
          <a:p>
            <a:pPr marL="285750" indent="-285750">
              <a:buBlip>
                <a:blip r:embed="rId2"/>
              </a:buBlip>
            </a:pPr>
            <a:r>
              <a:rPr lang="en-US" dirty="0"/>
              <a:t>Travel stipends are available (by application) to IWIRC board of directors, network chairs and other IWIRC members who are materially participating in a conference in their capacity as an IWIRC leader, including, but not limited to Spring Conference, Fall Conference, Leadership Summit, and whose travel expenses are not being reimbursed by their employer.  </a:t>
            </a:r>
            <a:r>
              <a:rPr lang="en-US" dirty="0">
                <a:hlinkClick r:id="rId3"/>
              </a:rPr>
              <a:t>Click here to access the stipend request form.</a:t>
            </a:r>
            <a:endParaRPr lang="en-US" dirty="0"/>
          </a:p>
          <a:p>
            <a:pPr marL="285750" indent="-285750">
              <a:buBlip>
                <a:blip r:embed="rId2"/>
              </a:buBlip>
            </a:pPr>
            <a:r>
              <a:rPr lang="en-US" dirty="0"/>
              <a:t>Travel stipends are limited to one per person per year and subject to a budget approved by the Board annually</a:t>
            </a:r>
          </a:p>
          <a:p>
            <a:pPr marL="285750" indent="-285750">
              <a:buBlip>
                <a:blip r:embed="rId2"/>
              </a:buBlip>
            </a:pPr>
            <a:r>
              <a:rPr lang="en-US" dirty="0"/>
              <a:t>Applications for Travel Stipends shall be submitted BEFORE the event. If approved, Travel Stipend will be paid AFTER the event upon receipt of copies of expenses incurred and confirmation of attendance at the IWIRC event.  Travel Stipends are available to cover travel only.  They are not available to cover hotel or sundry expenses.</a:t>
            </a:r>
          </a:p>
          <a:p>
            <a:pPr marL="285750" indent="-285750">
              <a:buBlip>
                <a:blip r:embed="rId2"/>
              </a:buBlip>
            </a:pPr>
            <a:r>
              <a:rPr lang="en-US" dirty="0"/>
              <a:t>The Travel stipends are available as follows.  Please note, layovers do NOT count as flight hours.</a:t>
            </a:r>
          </a:p>
          <a:p>
            <a:r>
              <a:rPr lang="en-US" dirty="0"/>
              <a:t>	Less than 5 hour flight - USD500</a:t>
            </a:r>
            <a:br>
              <a:rPr lang="en-US" dirty="0"/>
            </a:br>
            <a:r>
              <a:rPr lang="en-US" dirty="0"/>
              <a:t>	More than 5 hours, less than 10 hour flight- USD1,000 </a:t>
            </a:r>
            <a:br>
              <a:rPr lang="en-US" dirty="0"/>
            </a:br>
            <a:r>
              <a:rPr lang="en-US" dirty="0"/>
              <a:t>	More than 10 hour flight- USD1,500</a:t>
            </a:r>
          </a:p>
          <a:p>
            <a:pPr marL="285750" indent="-285750">
              <a:buBlip>
                <a:blip r:embed="rId2"/>
              </a:buBlip>
            </a:pPr>
            <a:endParaRPr lang="en-US" sz="3200" dirty="0"/>
          </a:p>
        </p:txBody>
      </p:sp>
      <p:pic>
        <p:nvPicPr>
          <p:cNvPr id="11" name="Picture 10" descr="A picture containing text, clipart&#10;&#10;Description automatically generated">
            <a:extLst>
              <a:ext uri="{FF2B5EF4-FFF2-40B4-BE49-F238E27FC236}">
                <a16:creationId xmlns:a16="http://schemas.microsoft.com/office/drawing/2014/main" id="{7FB5E6CC-3F7E-41FC-83DE-4A37B69C16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00D18E2B-33CC-484A-ADD1-5C005C498D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F79EC6D2-955E-4CF2-83AB-C8A2768070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E8773EC-79A0-49DC-8E81-BB95DB2D8591}"/>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3756194B-BF0B-45FE-8B4D-B774F843B748}"/>
              </a:ext>
            </a:extLst>
          </p:cNvPr>
          <p:cNvSpPr>
            <a:spLocks noGrp="1"/>
          </p:cNvSpPr>
          <p:nvPr>
            <p:ph type="sldNum" sz="quarter" idx="12"/>
          </p:nvPr>
        </p:nvSpPr>
        <p:spPr/>
        <p:txBody>
          <a:bodyPr/>
          <a:lstStyle/>
          <a:p>
            <a:fld id="{3620CA47-FB2E-4F55-AEBA-45B5B77DC040}" type="slidenum">
              <a:rPr lang="en-US" smtClean="0"/>
              <a:t>22</a:t>
            </a:fld>
            <a:endParaRPr lang="en-US"/>
          </a:p>
        </p:txBody>
      </p:sp>
    </p:spTree>
    <p:extLst>
      <p:ext uri="{BB962C8B-B14F-4D97-AF65-F5344CB8AC3E}">
        <p14:creationId xmlns:p14="http://schemas.microsoft.com/office/powerpoint/2010/main" val="9406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03423" y="2731968"/>
            <a:ext cx="8568178" cy="1738097"/>
          </a:xfrm>
        </p:spPr>
        <p:txBody>
          <a:bodyPr>
            <a:normAutofit/>
          </a:bodyPr>
          <a:lstStyle/>
          <a:p>
            <a:r>
              <a:rPr lang="en-US" sz="4800" b="1" dirty="0">
                <a:solidFill>
                  <a:srgbClr val="7030A0"/>
                </a:solidFill>
              </a:rPr>
              <a:t>Grants</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31F144E9-DD2D-41EA-B392-5263283CE5CC}"/>
              </a:ext>
            </a:extLst>
          </p:cNvPr>
          <p:cNvSpPr txBox="1"/>
          <p:nvPr/>
        </p:nvSpPr>
        <p:spPr>
          <a:xfrm>
            <a:off x="934475" y="3692255"/>
            <a:ext cx="10810875" cy="2862322"/>
          </a:xfrm>
          <a:prstGeom prst="rect">
            <a:avLst/>
          </a:prstGeom>
          <a:noFill/>
        </p:spPr>
        <p:txBody>
          <a:bodyPr wrap="square" rtlCol="0">
            <a:spAutoFit/>
          </a:bodyPr>
          <a:lstStyle/>
          <a:p>
            <a:pPr marL="342900" indent="-342900">
              <a:buBlip>
                <a:blip r:embed="rId2"/>
              </a:buBlip>
            </a:pPr>
            <a:r>
              <a:rPr lang="en-US" sz="2000" dirty="0"/>
              <a:t>Networks are encouraged to hold or sponsor events consistent with the goals of IWIRC.   While it is</a:t>
            </a:r>
          </a:p>
          <a:p>
            <a:r>
              <a:rPr lang="en-US" sz="2000" dirty="0"/>
              <a:t>expected that such events will be funded by the Networks (through local sponsorship or admission fees), IWIRC International sets aside certain funds in its budget to be distributed as grants to support the growth and development of the networks.  No more than 50% of the budgeted net cost will be covered by a grant.  </a:t>
            </a:r>
            <a:r>
              <a:rPr lang="en-US" sz="2000" dirty="0">
                <a:hlinkClick r:id="rId3"/>
              </a:rPr>
              <a:t>Click here to access the grant request form.</a:t>
            </a:r>
            <a:endParaRPr lang="en-US" sz="2000" dirty="0"/>
          </a:p>
          <a:p>
            <a:pPr marL="342900" indent="-342900">
              <a:buBlip>
                <a:blip r:embed="rId2"/>
              </a:buBlip>
            </a:pPr>
            <a:r>
              <a:rPr lang="en-US" sz="2000" dirty="0"/>
              <a:t>Available grants include:</a:t>
            </a:r>
          </a:p>
          <a:p>
            <a:pPr marL="800100" lvl="1" indent="-342900">
              <a:buBlip>
                <a:blip r:embed="rId2"/>
              </a:buBlip>
            </a:pPr>
            <a:r>
              <a:rPr lang="en-US" sz="2000" dirty="0"/>
              <a:t>Network Signing Bonus </a:t>
            </a:r>
          </a:p>
          <a:p>
            <a:pPr marL="800100" lvl="1" indent="-342900">
              <a:buBlip>
                <a:blip r:embed="rId2"/>
              </a:buBlip>
            </a:pPr>
            <a:r>
              <a:rPr lang="en-US" sz="2000" dirty="0"/>
              <a:t>Regional &amp; Multiple Network Events </a:t>
            </a:r>
          </a:p>
          <a:p>
            <a:pPr marL="800100" lvl="1" indent="-342900">
              <a:buBlip>
                <a:blip r:embed="rId2"/>
              </a:buBlip>
            </a:pPr>
            <a:r>
              <a:rPr lang="en-US" sz="2000" dirty="0"/>
              <a:t>Recruiting Events </a:t>
            </a:r>
          </a:p>
        </p:txBody>
      </p:sp>
      <p:pic>
        <p:nvPicPr>
          <p:cNvPr id="11" name="Picture 10" descr="A picture containing text, clipart&#10;&#10;Description automatically generated">
            <a:extLst>
              <a:ext uri="{FF2B5EF4-FFF2-40B4-BE49-F238E27FC236}">
                <a16:creationId xmlns:a16="http://schemas.microsoft.com/office/drawing/2014/main" id="{59D009BC-15EB-4A1F-9FBA-DD12DF48C8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F4EE47E-4F36-4137-941B-A3E4B38DE7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566B5D-1C8F-44CB-868D-5152DFF069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7E308AC7-8D62-48A7-956E-1DB6D747CFC6}"/>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0CC5039-D9A9-4DCA-AA99-12836CB718A8}"/>
              </a:ext>
            </a:extLst>
          </p:cNvPr>
          <p:cNvSpPr>
            <a:spLocks noGrp="1"/>
          </p:cNvSpPr>
          <p:nvPr>
            <p:ph type="sldNum" sz="quarter" idx="12"/>
          </p:nvPr>
        </p:nvSpPr>
        <p:spPr/>
        <p:txBody>
          <a:bodyPr/>
          <a:lstStyle/>
          <a:p>
            <a:fld id="{3620CA47-FB2E-4F55-AEBA-45B5B77DC040}" type="slidenum">
              <a:rPr lang="en-US" smtClean="0"/>
              <a:t>23</a:t>
            </a:fld>
            <a:endParaRPr lang="en-US"/>
          </a:p>
        </p:txBody>
      </p:sp>
    </p:spTree>
    <p:extLst>
      <p:ext uri="{BB962C8B-B14F-4D97-AF65-F5344CB8AC3E}">
        <p14:creationId xmlns:p14="http://schemas.microsoft.com/office/powerpoint/2010/main" val="39914664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688100"/>
            <a:ext cx="932508" cy="932508"/>
          </a:xfrm>
          <a:prstGeom prst="rect">
            <a:avLst/>
          </a:prstGeom>
        </p:spPr>
      </p:pic>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240232"/>
            <a:ext cx="8568178" cy="1738097"/>
          </a:xfrm>
        </p:spPr>
        <p:txBody>
          <a:bodyPr>
            <a:normAutofit/>
          </a:bodyPr>
          <a:lstStyle/>
          <a:p>
            <a:r>
              <a:rPr lang="en-US" sz="4800" b="1" dirty="0">
                <a:solidFill>
                  <a:srgbClr val="7030A0"/>
                </a:solidFill>
              </a:rPr>
              <a:t>Annual Awards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sp>
        <p:nvSpPr>
          <p:cNvPr id="9" name="TextBox 8">
            <a:extLst>
              <a:ext uri="{FF2B5EF4-FFF2-40B4-BE49-F238E27FC236}">
                <a16:creationId xmlns:a16="http://schemas.microsoft.com/office/drawing/2014/main" id="{86BA45FD-96BE-4DFD-AE2A-0ED5693A1DA5}"/>
              </a:ext>
            </a:extLst>
          </p:cNvPr>
          <p:cNvSpPr txBox="1"/>
          <p:nvPr/>
        </p:nvSpPr>
        <p:spPr>
          <a:xfrm>
            <a:off x="3649547" y="3045102"/>
            <a:ext cx="5570653" cy="3785652"/>
          </a:xfrm>
          <a:prstGeom prst="rect">
            <a:avLst/>
          </a:prstGeom>
          <a:noFill/>
        </p:spPr>
        <p:txBody>
          <a:bodyPr wrap="square" rtlCol="0">
            <a:spAutoFit/>
          </a:bodyPr>
          <a:lstStyle/>
          <a:p>
            <a:r>
              <a:rPr lang="en-US" sz="1600" b="1" dirty="0"/>
              <a:t>WOYR and Hall of Fame Awards </a:t>
            </a:r>
            <a:endParaRPr lang="en-US" sz="1600" dirty="0"/>
          </a:p>
          <a:p>
            <a:pPr marL="742950" lvl="1" indent="-285750">
              <a:buBlip>
                <a:blip r:embed="rId2"/>
              </a:buBlip>
            </a:pPr>
            <a:r>
              <a:rPr lang="en-US" sz="1600" dirty="0"/>
              <a:t>Initial call for nominations December 15</a:t>
            </a:r>
            <a:r>
              <a:rPr lang="en-US" sz="1600" baseline="30000" dirty="0"/>
              <a:t>th</a:t>
            </a:r>
            <a:r>
              <a:rPr lang="en-US" sz="1600" dirty="0"/>
              <a:t> </a:t>
            </a:r>
          </a:p>
          <a:p>
            <a:pPr marL="742950" lvl="1" indent="-285750">
              <a:buBlip>
                <a:blip r:embed="rId2"/>
              </a:buBlip>
            </a:pPr>
            <a:r>
              <a:rPr lang="en-US" sz="1600" dirty="0"/>
              <a:t>Deadline February 15</a:t>
            </a:r>
          </a:p>
          <a:p>
            <a:pPr marL="742950" lvl="1" indent="-285750">
              <a:buBlip>
                <a:blip r:embed="rId2"/>
              </a:buBlip>
            </a:pPr>
            <a:r>
              <a:rPr lang="en-US" sz="1600" dirty="0"/>
              <a:t>Winners announced through press release March 1</a:t>
            </a:r>
            <a:r>
              <a:rPr lang="en-US" sz="1600" baseline="30000" dirty="0"/>
              <a:t>st</a:t>
            </a:r>
            <a:r>
              <a:rPr lang="en-US" sz="1600" dirty="0"/>
              <a:t> </a:t>
            </a:r>
          </a:p>
          <a:p>
            <a:pPr marL="742950" lvl="1" indent="-285750">
              <a:buBlip>
                <a:blip r:embed="rId2"/>
              </a:buBlip>
            </a:pPr>
            <a:r>
              <a:rPr lang="en-US" sz="1600"/>
              <a:t>Awards </a:t>
            </a:r>
            <a:r>
              <a:rPr lang="en-US" sz="1600" dirty="0"/>
              <a:t>presented at Spring Conference </a:t>
            </a:r>
          </a:p>
          <a:p>
            <a:r>
              <a:rPr lang="en-US" sz="1600" dirty="0"/>
              <a:t> </a:t>
            </a:r>
            <a:r>
              <a:rPr lang="en-US" sz="1600" b="1" dirty="0"/>
              <a:t>Founders Awards </a:t>
            </a:r>
            <a:endParaRPr lang="en-US" sz="1600" dirty="0"/>
          </a:p>
          <a:p>
            <a:pPr marL="742950" lvl="1" indent="-285750">
              <a:buBlip>
                <a:blip r:embed="rId2"/>
              </a:buBlip>
            </a:pPr>
            <a:r>
              <a:rPr lang="en-US" sz="1600" dirty="0"/>
              <a:t>Initial call for nominations March 15</a:t>
            </a:r>
            <a:r>
              <a:rPr lang="en-US" sz="1600" baseline="30000" dirty="0"/>
              <a:t>th</a:t>
            </a:r>
          </a:p>
          <a:p>
            <a:pPr marL="742950" lvl="1" indent="-285750">
              <a:buBlip>
                <a:blip r:embed="rId2"/>
              </a:buBlip>
            </a:pPr>
            <a:r>
              <a:rPr lang="en-US" sz="1600" dirty="0"/>
              <a:t>Deadline May 15th</a:t>
            </a:r>
          </a:p>
          <a:p>
            <a:pPr marL="742950" lvl="1" indent="-285750">
              <a:buBlip>
                <a:blip r:embed="rId2"/>
              </a:buBlip>
            </a:pPr>
            <a:r>
              <a:rPr lang="en-US" sz="1600" dirty="0"/>
              <a:t>Winners announced through press release June 1</a:t>
            </a:r>
            <a:r>
              <a:rPr lang="en-US" sz="1600" baseline="30000" dirty="0"/>
              <a:t>st</a:t>
            </a:r>
            <a:r>
              <a:rPr lang="en-US" sz="1600" dirty="0"/>
              <a:t> </a:t>
            </a:r>
          </a:p>
          <a:p>
            <a:pPr marL="742950" lvl="1" indent="-285750">
              <a:buBlip>
                <a:blip r:embed="rId2"/>
              </a:buBlip>
            </a:pPr>
            <a:r>
              <a:rPr lang="en-US" sz="1600" dirty="0"/>
              <a:t>Awards presented at Leadership Summit </a:t>
            </a:r>
          </a:p>
          <a:p>
            <a:r>
              <a:rPr lang="en-US" sz="1600" b="1" dirty="0"/>
              <a:t>Rising Star Award </a:t>
            </a:r>
            <a:endParaRPr lang="en-US" sz="1600" dirty="0"/>
          </a:p>
          <a:p>
            <a:pPr marL="742950" lvl="1" indent="-285750">
              <a:buBlip>
                <a:blip r:embed="rId2"/>
              </a:buBlip>
            </a:pPr>
            <a:r>
              <a:rPr lang="en-US" sz="1600" dirty="0"/>
              <a:t>Initial call for nominations June 15</a:t>
            </a:r>
            <a:r>
              <a:rPr lang="en-US" sz="1600" baseline="30000" dirty="0"/>
              <a:t>th</a:t>
            </a:r>
          </a:p>
          <a:p>
            <a:pPr marL="742950" lvl="1" indent="-285750">
              <a:buBlip>
                <a:blip r:embed="rId2"/>
              </a:buBlip>
            </a:pPr>
            <a:r>
              <a:rPr lang="en-US" sz="1600" dirty="0"/>
              <a:t>Deadline August 15th</a:t>
            </a:r>
          </a:p>
          <a:p>
            <a:pPr marL="742950" lvl="1" indent="-285750">
              <a:buBlip>
                <a:blip r:embed="rId2"/>
              </a:buBlip>
            </a:pPr>
            <a:r>
              <a:rPr lang="en-US" sz="1600" dirty="0"/>
              <a:t>Winner announced through press release September 1</a:t>
            </a:r>
            <a:r>
              <a:rPr lang="en-US" sz="1600" baseline="30000" dirty="0"/>
              <a:t>st</a:t>
            </a:r>
            <a:r>
              <a:rPr lang="en-US" sz="1600" dirty="0"/>
              <a:t> </a:t>
            </a:r>
          </a:p>
          <a:p>
            <a:pPr marL="742950" lvl="1" indent="-285750">
              <a:buBlip>
                <a:blip r:embed="rId2"/>
              </a:buBlip>
            </a:pPr>
            <a:r>
              <a:rPr lang="en-US" sz="1600" dirty="0"/>
              <a:t>Award presented at Fall Conference</a:t>
            </a:r>
          </a:p>
        </p:txBody>
      </p:sp>
      <p:pic>
        <p:nvPicPr>
          <p:cNvPr id="11" name="Picture 10" descr="A picture containing text, clipart&#10;&#10;Description automatically generated">
            <a:extLst>
              <a:ext uri="{FF2B5EF4-FFF2-40B4-BE49-F238E27FC236}">
                <a16:creationId xmlns:a16="http://schemas.microsoft.com/office/drawing/2014/main" id="{A0D4C250-9F13-4943-A536-0CFE455228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B2C6CA48-BC63-41B2-A1E8-ABE34CB345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B47710E1-3B29-431D-A9F5-DC3AA119FE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A1B492E7-B0F3-45CE-829B-F071987543E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99CB228D-A472-4D8A-BD1B-7A33BF95D934}"/>
              </a:ext>
            </a:extLst>
          </p:cNvPr>
          <p:cNvSpPr>
            <a:spLocks noGrp="1"/>
          </p:cNvSpPr>
          <p:nvPr>
            <p:ph type="sldNum" sz="quarter" idx="12"/>
          </p:nvPr>
        </p:nvSpPr>
        <p:spPr/>
        <p:txBody>
          <a:bodyPr/>
          <a:lstStyle/>
          <a:p>
            <a:fld id="{3620CA47-FB2E-4F55-AEBA-45B5B77DC040}" type="slidenum">
              <a:rPr lang="en-US" smtClean="0"/>
              <a:t>24</a:t>
            </a:fld>
            <a:endParaRPr lang="en-US"/>
          </a:p>
        </p:txBody>
      </p:sp>
    </p:spTree>
    <p:extLst>
      <p:ext uri="{BB962C8B-B14F-4D97-AF65-F5344CB8AC3E}">
        <p14:creationId xmlns:p14="http://schemas.microsoft.com/office/powerpoint/2010/main" val="2806907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3784454"/>
            <a:ext cx="8568178" cy="1738097"/>
          </a:xfrm>
        </p:spPr>
        <p:txBody>
          <a:bodyPr>
            <a:normAutofit fontScale="90000"/>
          </a:bodyPr>
          <a:lstStyle/>
          <a:p>
            <a:r>
              <a:rPr lang="en-US" sz="4800" b="1" dirty="0">
                <a:solidFill>
                  <a:srgbClr val="7030A0"/>
                </a:solidFill>
              </a:rPr>
              <a:t>Committee and </a:t>
            </a:r>
            <a:br>
              <a:rPr lang="en-US" sz="4800" b="1" dirty="0">
                <a:solidFill>
                  <a:srgbClr val="7030A0"/>
                </a:solidFill>
              </a:rPr>
            </a:br>
            <a:r>
              <a:rPr lang="en-US" sz="4800" b="1" dirty="0">
                <a:solidFill>
                  <a:srgbClr val="7030A0"/>
                </a:solidFill>
              </a:rPr>
              <a:t>Board Positions</a:t>
            </a:r>
            <a:br>
              <a:rPr lang="en-US" sz="4800" b="1" dirty="0">
                <a:solidFill>
                  <a:srgbClr val="7030A0"/>
                </a:solidFill>
              </a:rPr>
            </a:br>
            <a:r>
              <a:rPr lang="en-US" sz="4800" b="1" dirty="0">
                <a:solidFill>
                  <a:srgbClr val="7030A0"/>
                </a:solidFill>
              </a:rPr>
              <a:t>Overview</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E59340E-C134-4A82-A350-3BB26DA72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1AB5868B-BC05-439E-B30D-EEE80F80C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46FE2270-D3C7-4C14-BFD7-C668920810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C76A4941-AF21-4F34-9291-8C20E097938A}"/>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A4E7D3C-FFB6-4BB9-9DA3-42DDB4A96281}"/>
              </a:ext>
            </a:extLst>
          </p:cNvPr>
          <p:cNvSpPr>
            <a:spLocks noGrp="1"/>
          </p:cNvSpPr>
          <p:nvPr>
            <p:ph type="sldNum" sz="quarter" idx="12"/>
          </p:nvPr>
        </p:nvSpPr>
        <p:spPr/>
        <p:txBody>
          <a:bodyPr/>
          <a:lstStyle/>
          <a:p>
            <a:fld id="{3620CA47-FB2E-4F55-AEBA-45B5B77DC040}" type="slidenum">
              <a:rPr lang="en-US" smtClean="0"/>
              <a:t>25</a:t>
            </a:fld>
            <a:endParaRPr lang="en-US"/>
          </a:p>
        </p:txBody>
      </p:sp>
    </p:spTree>
    <p:extLst>
      <p:ext uri="{BB962C8B-B14F-4D97-AF65-F5344CB8AC3E}">
        <p14:creationId xmlns:p14="http://schemas.microsoft.com/office/powerpoint/2010/main" val="31433636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580472" y="2257446"/>
            <a:ext cx="8671334" cy="828430"/>
          </a:xfrm>
        </p:spPr>
        <p:txBody>
          <a:bodyPr>
            <a:normAutofit/>
          </a:bodyPr>
          <a:lstStyle/>
          <a:p>
            <a:r>
              <a:rPr lang="en-US" sz="4800" b="1" dirty="0">
                <a:solidFill>
                  <a:srgbClr val="7030A0"/>
                </a:solidFill>
              </a:rPr>
              <a:t>Communications</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07405" y="1515030"/>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297636" y="2887682"/>
            <a:ext cx="9087886" cy="3724096"/>
          </a:xfrm>
          <a:prstGeom prst="rect">
            <a:avLst/>
          </a:prstGeom>
          <a:noFill/>
        </p:spPr>
        <p:txBody>
          <a:bodyPr wrap="square" rtlCol="0">
            <a:spAutoFit/>
          </a:bodyPr>
          <a:lstStyle/>
          <a:p>
            <a:pPr marL="285750" indent="-285750">
              <a:buBlip>
                <a:blip r:embed="rId2"/>
              </a:buBlip>
            </a:pPr>
            <a:r>
              <a:rPr lang="en-US" sz="2000" dirty="0">
                <a:latin typeface="Calibri" panose="020F0502020204030204" pitchFamily="34" charset="0"/>
                <a:ea typeface="Calibri" panose="020F0502020204030204" pitchFamily="34" charset="0"/>
              </a:rPr>
              <a:t>Any</a:t>
            </a:r>
            <a:r>
              <a:rPr lang="en-US" sz="2000" dirty="0">
                <a:effectLst/>
                <a:latin typeface="Calibri" panose="020F0502020204030204" pitchFamily="34" charset="0"/>
                <a:ea typeface="Calibri" panose="020F0502020204030204" pitchFamily="34" charset="0"/>
              </a:rPr>
              <a:t> IWIRC Committee or IWIRC Network requests that the IWIRC Communications Committee publish any communication, must be provided to the Communications Committee five (5) business days before any "publish" date. </a:t>
            </a:r>
            <a:r>
              <a:rPr lang="en-US" sz="2000" dirty="0">
                <a:latin typeface="Calibri" panose="020F0502020204030204" pitchFamily="34" charset="0"/>
                <a:ea typeface="Calibri" panose="020F0502020204030204" pitchFamily="34" charset="0"/>
              </a:rPr>
              <a:t>View the complete policy </a:t>
            </a:r>
            <a:r>
              <a:rPr lang="en-US" sz="2000" dirty="0">
                <a:latin typeface="Calibri" panose="020F0502020204030204" pitchFamily="34" charset="0"/>
                <a:ea typeface="Calibri" panose="020F0502020204030204" pitchFamily="34" charset="0"/>
                <a:hlinkClick r:id="rId3"/>
              </a:rPr>
              <a:t>here</a:t>
            </a:r>
            <a:r>
              <a:rPr lang="en-US" sz="2000" dirty="0">
                <a:latin typeface="Calibri" panose="020F0502020204030204" pitchFamily="34" charset="0"/>
                <a:ea typeface="Calibri" panose="020F0502020204030204" pitchFamily="34" charset="0"/>
              </a:rPr>
              <a:t>.</a:t>
            </a:r>
            <a:endParaRPr lang="en-US" sz="2000" dirty="0"/>
          </a:p>
          <a:p>
            <a:pPr marL="285750" indent="-285750">
              <a:buBlip>
                <a:blip r:embed="rId2"/>
              </a:buBlip>
            </a:pPr>
            <a:r>
              <a:rPr lang="en-US" sz="2400" dirty="0"/>
              <a:t>Social Media</a:t>
            </a:r>
            <a:br>
              <a:rPr lang="en-US" sz="2800" dirty="0"/>
            </a:br>
            <a:r>
              <a:rPr lang="en-US" sz="1600" dirty="0"/>
              <a:t>Facebook:   https://www.facebook.com/IWIRCIntl/ </a:t>
            </a:r>
            <a:br>
              <a:rPr lang="en-US" sz="1600" dirty="0"/>
            </a:br>
            <a:r>
              <a:rPr lang="en-US" sz="1600" dirty="0"/>
              <a:t>Instagram:  https://www.instagram.com/iwirc_international/</a:t>
            </a:r>
            <a:br>
              <a:rPr lang="en-US" sz="1600" dirty="0"/>
            </a:br>
            <a:r>
              <a:rPr lang="en-US" sz="1600" dirty="0" err="1"/>
              <a:t>Linkedin</a:t>
            </a:r>
            <a:r>
              <a:rPr lang="en-US" sz="1600" dirty="0"/>
              <a:t>:     https://www.linkedin.com/company/iwirc</a:t>
            </a:r>
            <a:br>
              <a:rPr lang="en-US" sz="1600" dirty="0"/>
            </a:br>
            <a:r>
              <a:rPr lang="en-US" sz="1600" dirty="0" err="1"/>
              <a:t>Youtube</a:t>
            </a:r>
            <a:r>
              <a:rPr lang="en-US" sz="1600" dirty="0"/>
              <a:t>:     https://www.youtube.com/user/IWIRC</a:t>
            </a:r>
          </a:p>
          <a:p>
            <a:pPr marL="285750" indent="-285750">
              <a:buBlip>
                <a:blip r:embed="rId2"/>
              </a:buBlip>
            </a:pPr>
            <a:r>
              <a:rPr lang="en-US" sz="2400" dirty="0"/>
              <a:t>E-newsletters</a:t>
            </a:r>
            <a:r>
              <a:rPr lang="en-US" sz="2800" dirty="0"/>
              <a:t> </a:t>
            </a:r>
            <a:r>
              <a:rPr lang="en-US" sz="2000" dirty="0"/>
              <a:t>(send member and network news to </a:t>
            </a:r>
            <a:r>
              <a:rPr lang="en-US" sz="2000" dirty="0">
                <a:hlinkClick r:id="rId4"/>
              </a:rPr>
              <a:t>news@iwirc.com</a:t>
            </a:r>
            <a:r>
              <a:rPr lang="en-US" sz="2000" dirty="0"/>
              <a:t>) </a:t>
            </a:r>
          </a:p>
          <a:p>
            <a:pPr marL="285750" indent="-285750">
              <a:buBlip>
                <a:blip r:embed="rId2"/>
              </a:buBlip>
            </a:pPr>
            <a:r>
              <a:rPr lang="en-US" sz="2400" dirty="0"/>
              <a:t>Website </a:t>
            </a:r>
            <a:r>
              <a:rPr lang="en-US" sz="2400" dirty="0">
                <a:hlinkClick r:id="rId5"/>
              </a:rPr>
              <a:t>www.iwirc.com</a:t>
            </a:r>
            <a:br>
              <a:rPr lang="en-US" sz="2800" dirty="0"/>
            </a:br>
            <a:r>
              <a:rPr lang="en-US" sz="1600" dirty="0"/>
              <a:t>several resources available to Board and NW Boards after logging on</a:t>
            </a:r>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26</a:t>
            </a:fld>
            <a:endParaRPr lang="en-US"/>
          </a:p>
        </p:txBody>
      </p:sp>
    </p:spTree>
    <p:extLst>
      <p:ext uri="{BB962C8B-B14F-4D97-AF65-F5344CB8AC3E}">
        <p14:creationId xmlns:p14="http://schemas.microsoft.com/office/powerpoint/2010/main" val="35158149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909520" y="2362653"/>
            <a:ext cx="8568178" cy="1738097"/>
          </a:xfrm>
        </p:spPr>
        <p:txBody>
          <a:bodyPr>
            <a:normAutofit/>
          </a:bodyPr>
          <a:lstStyle/>
          <a:p>
            <a:r>
              <a:rPr lang="en-US" sz="4800" b="1" dirty="0">
                <a:solidFill>
                  <a:srgbClr val="7030A0"/>
                </a:solidFill>
              </a:rPr>
              <a:t>Diversity Inclusion and Belonging</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70606" y="1683503"/>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27</a:t>
            </a:fld>
            <a:endParaRPr lang="en-US"/>
          </a:p>
        </p:txBody>
      </p:sp>
      <p:sp>
        <p:nvSpPr>
          <p:cNvPr id="14" name="TextBox 13">
            <a:extLst>
              <a:ext uri="{FF2B5EF4-FFF2-40B4-BE49-F238E27FC236}">
                <a16:creationId xmlns:a16="http://schemas.microsoft.com/office/drawing/2014/main" id="{8B202613-4074-4574-9F6B-4542AEF6AA5E}"/>
              </a:ext>
            </a:extLst>
          </p:cNvPr>
          <p:cNvSpPr txBox="1"/>
          <p:nvPr/>
        </p:nvSpPr>
        <p:spPr>
          <a:xfrm>
            <a:off x="1327263" y="3162926"/>
            <a:ext cx="9936689" cy="3293209"/>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600" b="0" i="0" u="none" strike="noStrike" kern="1200" cap="none" spc="0" normalizeH="0" baseline="0" noProof="0" dirty="0">
                <a:ln>
                  <a:noFill/>
                </a:ln>
                <a:solidFill>
                  <a:prstClr val="black"/>
                </a:solidFill>
                <a:effectLst/>
                <a:uLnTx/>
                <a:uFillTx/>
                <a:latin typeface="Calibri" panose="020F0502020204030204"/>
              </a:rPr>
              <a:t>Examines, develops and institutes diversity, inclusion and belonging initiatives with members and Ne</a:t>
            </a:r>
            <a:r>
              <a:rPr lang="en-US" sz="2600" dirty="0" err="1">
                <a:solidFill>
                  <a:prstClr val="black"/>
                </a:solidFill>
                <a:latin typeface="Calibri" panose="020F0502020204030204"/>
              </a:rPr>
              <a:t>tworks</a:t>
            </a:r>
            <a:endParaRPr lang="en-US" sz="2600"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600" dirty="0">
                <a:solidFill>
                  <a:prstClr val="black"/>
                </a:solidFill>
                <a:latin typeface="Calibri" panose="020F0502020204030204"/>
              </a:rPr>
              <a:t>Promotes diversity initiatives and awareness through membership profiles on social media as well as through membership drives and panels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600" b="0" i="0" u="none" strike="noStrike" kern="1200" cap="none" spc="0" normalizeH="0" baseline="0" noProof="0" dirty="0">
                <a:ln>
                  <a:noFill/>
                </a:ln>
                <a:solidFill>
                  <a:prstClr val="black"/>
                </a:solidFill>
                <a:effectLst/>
                <a:uLnTx/>
                <a:uFillTx/>
                <a:latin typeface="Calibri" panose="020F0502020204030204"/>
              </a:rPr>
              <a:t>Coordinates </a:t>
            </a:r>
            <a:r>
              <a:rPr lang="en-US" sz="2600" dirty="0">
                <a:solidFill>
                  <a:prstClr val="black"/>
                </a:solidFill>
                <a:latin typeface="Calibri" panose="020F0502020204030204"/>
              </a:rPr>
              <a:t>Just the Beginning pipeline support from IWIRC for IWIRC scholars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600" dirty="0">
                <a:solidFill>
                  <a:prstClr val="black"/>
                </a:solidFill>
                <a:latin typeface="Calibri" panose="020F0502020204030204"/>
              </a:rPr>
              <a:t>Works on diversity initiatives with other organizations in the industry</a:t>
            </a:r>
          </a:p>
        </p:txBody>
      </p:sp>
    </p:spTree>
    <p:extLst>
      <p:ext uri="{BB962C8B-B14F-4D97-AF65-F5344CB8AC3E}">
        <p14:creationId xmlns:p14="http://schemas.microsoft.com/office/powerpoint/2010/main" val="3618641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18920" y="2559951"/>
            <a:ext cx="8568178" cy="1738097"/>
          </a:xfrm>
        </p:spPr>
        <p:txBody>
          <a:bodyPr>
            <a:normAutofit/>
          </a:bodyPr>
          <a:lstStyle/>
          <a:p>
            <a:r>
              <a:rPr lang="en-US" sz="4800" b="1" dirty="0">
                <a:solidFill>
                  <a:srgbClr val="7030A0"/>
                </a:solidFill>
              </a:rPr>
              <a:t>Finance</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28</a:t>
            </a:fld>
            <a:endParaRPr lang="en-US"/>
          </a:p>
        </p:txBody>
      </p:sp>
      <p:sp>
        <p:nvSpPr>
          <p:cNvPr id="14" name="TextBox 13">
            <a:extLst>
              <a:ext uri="{FF2B5EF4-FFF2-40B4-BE49-F238E27FC236}">
                <a16:creationId xmlns:a16="http://schemas.microsoft.com/office/drawing/2014/main" id="{D014063B-A7E0-42B4-8E88-E49F3A8B1E46}"/>
              </a:ext>
            </a:extLst>
          </p:cNvPr>
          <p:cNvSpPr txBox="1"/>
          <p:nvPr/>
        </p:nvSpPr>
        <p:spPr>
          <a:xfrm>
            <a:off x="1096503" y="3318570"/>
            <a:ext cx="10724827" cy="3046988"/>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Assists Finance and </a:t>
            </a:r>
            <a:r>
              <a:rPr lang="en-US" sz="2400" dirty="0">
                <a:solidFill>
                  <a:prstClr val="black"/>
                </a:solidFill>
                <a:latin typeface="Calibri" panose="020F0502020204030204"/>
              </a:rPr>
              <a:t>Vice-Finance Director with the financial oversight of IWIRC</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Provides input on</a:t>
            </a:r>
            <a:r>
              <a:rPr lang="en-US" sz="2400" dirty="0">
                <a:solidFill>
                  <a:prstClr val="black"/>
                </a:solidFill>
                <a:latin typeface="Calibri" panose="020F0502020204030204"/>
              </a:rPr>
              <a:t> preparation of annual budget</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Monti</a:t>
            </a:r>
            <a:r>
              <a:rPr lang="en-US" sz="2400" dirty="0">
                <a:solidFill>
                  <a:prstClr val="black"/>
                </a:solidFill>
                <a:latin typeface="Calibri" panose="020F0502020204030204"/>
              </a:rPr>
              <a:t>tors monthly financial condition </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400" dirty="0">
                <a:solidFill>
                  <a:prstClr val="black"/>
                </a:solidFill>
                <a:latin typeface="Calibri" panose="020F0502020204030204"/>
              </a:rPr>
              <a:t>Reviews annual audit report and recommendations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400" dirty="0">
                <a:solidFill>
                  <a:prstClr val="black"/>
                </a:solidFill>
                <a:latin typeface="Calibri" panose="020F0502020204030204"/>
              </a:rPr>
              <a:t>Reviews annual tax return</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400" dirty="0">
                <a:solidFill>
                  <a:prstClr val="black"/>
                </a:solidFill>
                <a:latin typeface="Calibri" panose="020F0502020204030204"/>
              </a:rPr>
              <a:t>Reviews and recommends financial and fiscal policies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400" dirty="0">
                <a:solidFill>
                  <a:prstClr val="black"/>
                </a:solidFill>
                <a:latin typeface="Calibri" panose="020F0502020204030204"/>
              </a:rPr>
              <a:t>Develops annual sponsorship materials and benefits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400" dirty="0">
                <a:solidFill>
                  <a:prstClr val="black"/>
                </a:solidFill>
                <a:latin typeface="Calibri" panose="020F0502020204030204"/>
              </a:rPr>
              <a:t>Seeks annual sponsorship from member firms</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68435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625565" y="2406141"/>
            <a:ext cx="8568178" cy="1738097"/>
          </a:xfrm>
        </p:spPr>
        <p:txBody>
          <a:bodyPr>
            <a:normAutofit/>
          </a:bodyPr>
          <a:lstStyle/>
          <a:p>
            <a:r>
              <a:rPr lang="en-US" sz="4800" b="1" dirty="0">
                <a:solidFill>
                  <a:srgbClr val="7030A0"/>
                </a:solidFill>
              </a:rPr>
              <a:t>Membership</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61507" y="1676386"/>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307506" y="3218493"/>
            <a:ext cx="10206655" cy="2677656"/>
          </a:xfrm>
          <a:prstGeom prst="rect">
            <a:avLst/>
          </a:prstGeom>
          <a:noFill/>
        </p:spPr>
        <p:txBody>
          <a:bodyPr wrap="square" rtlCol="0">
            <a:spAutoFit/>
          </a:bodyPr>
          <a:lstStyle/>
          <a:p>
            <a:pPr marL="285750" indent="-285750">
              <a:buBlip>
                <a:blip r:embed="rId2"/>
              </a:buBlip>
            </a:pPr>
            <a:r>
              <a:rPr lang="en-US" sz="2800" dirty="0"/>
              <a:t>Works with new Networks</a:t>
            </a:r>
          </a:p>
          <a:p>
            <a:pPr marL="285750" indent="-285750">
              <a:buBlip>
                <a:blip r:embed="rId2"/>
              </a:buBlip>
            </a:pPr>
            <a:r>
              <a:rPr lang="en-US" sz="2800" dirty="0"/>
              <a:t>Engages current members</a:t>
            </a:r>
          </a:p>
          <a:p>
            <a:pPr marL="285750" indent="-285750">
              <a:buBlip>
                <a:blip r:embed="rId2"/>
              </a:buBlip>
            </a:pPr>
            <a:r>
              <a:rPr lang="en-US" sz="2800" dirty="0"/>
              <a:t>Shares ideas with Networks to attract and retain members</a:t>
            </a:r>
          </a:p>
          <a:p>
            <a:pPr marL="285750" indent="-285750">
              <a:buBlip>
                <a:blip r:embed="rId2"/>
              </a:buBlip>
            </a:pPr>
            <a:r>
              <a:rPr lang="en-US" sz="2800" dirty="0"/>
              <a:t>Designs surveys</a:t>
            </a:r>
          </a:p>
          <a:p>
            <a:pPr marL="285750" indent="-285750">
              <a:buBlip>
                <a:blip r:embed="rId2"/>
              </a:buBlip>
            </a:pPr>
            <a:r>
              <a:rPr lang="en-US" sz="2800" dirty="0"/>
              <a:t>Reviews statistics</a:t>
            </a:r>
          </a:p>
          <a:p>
            <a:pPr marL="285750" indent="-285750">
              <a:buBlip>
                <a:blip r:embed="rId2"/>
              </a:buBlip>
            </a:pPr>
            <a:r>
              <a:rPr lang="en-US" sz="2800" dirty="0"/>
              <a:t>Mentoring program for 2024 will be a separate Ad Hoc Committee</a:t>
            </a:r>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29</a:t>
            </a:fld>
            <a:endParaRPr lang="en-US"/>
          </a:p>
        </p:txBody>
      </p:sp>
    </p:spTree>
    <p:extLst>
      <p:ext uri="{BB962C8B-B14F-4D97-AF65-F5344CB8AC3E}">
        <p14:creationId xmlns:p14="http://schemas.microsoft.com/office/powerpoint/2010/main" val="2737556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00951" y="1855798"/>
            <a:ext cx="10016543" cy="3530325"/>
          </a:xfrm>
        </p:spPr>
        <p:txBody>
          <a:bodyPr>
            <a:normAutofit/>
          </a:bodyPr>
          <a:lstStyle/>
          <a:p>
            <a:r>
              <a:rPr lang="en-US" sz="3100" dirty="0"/>
              <a:t>IWIRC is the premier networking organization devoted to enhancing the professional status of women in insolvency and restructuring. </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1" y="26927"/>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621247" y="2980605"/>
            <a:ext cx="4949505" cy="830997"/>
          </a:xfrm>
          <a:prstGeom prst="rect">
            <a:avLst/>
          </a:prstGeom>
          <a:noFill/>
        </p:spPr>
        <p:txBody>
          <a:bodyPr wrap="square" rtlCol="0">
            <a:spAutoFit/>
          </a:bodyPr>
          <a:lstStyle/>
          <a:p>
            <a:pPr algn="ctr"/>
            <a:r>
              <a:rPr lang="en-US" sz="4800" dirty="0">
                <a:solidFill>
                  <a:srgbClr val="7030A0"/>
                </a:solidFill>
              </a:rPr>
              <a:t>Mission</a:t>
            </a:r>
            <a:r>
              <a:rPr lang="en-US" dirty="0"/>
              <a:t> </a:t>
            </a:r>
            <a:r>
              <a:rPr lang="en-US" sz="4800" dirty="0">
                <a:solidFill>
                  <a:srgbClr val="7030A0"/>
                </a:solidFill>
              </a:rPr>
              <a:t>Statement</a:t>
            </a:r>
          </a:p>
        </p:txBody>
      </p:sp>
      <p:pic>
        <p:nvPicPr>
          <p:cNvPr id="9" name="Picture 8" descr="A picture containing text, clipart&#10;&#10;Description automatically generated">
            <a:extLst>
              <a:ext uri="{FF2B5EF4-FFF2-40B4-BE49-F238E27FC236}">
                <a16:creationId xmlns:a16="http://schemas.microsoft.com/office/drawing/2014/main" id="{952587AA-F42F-4EC8-B10D-062886CF6D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4" name="Picture 13" descr="Logo, company name&#10;&#10;Description automatically generated">
            <a:extLst>
              <a:ext uri="{FF2B5EF4-FFF2-40B4-BE49-F238E27FC236}">
                <a16:creationId xmlns:a16="http://schemas.microsoft.com/office/drawing/2014/main" id="{BD269F00-2CD7-4402-A485-FED78A7A9159}"/>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pic>
        <p:nvPicPr>
          <p:cNvPr id="16" name="Picture 15" descr="Logo, company name&#10;&#10;Description automatically generated">
            <a:extLst>
              <a:ext uri="{FF2B5EF4-FFF2-40B4-BE49-F238E27FC236}">
                <a16:creationId xmlns:a16="http://schemas.microsoft.com/office/drawing/2014/main" id="{FFB2997B-C80C-4371-8C33-A09F41BB4B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8" name="Picture 17" descr="Logo, company name&#10;&#10;Description automatically generated">
            <a:extLst>
              <a:ext uri="{FF2B5EF4-FFF2-40B4-BE49-F238E27FC236}">
                <a16:creationId xmlns:a16="http://schemas.microsoft.com/office/drawing/2014/main" id="{B4D57112-391F-4506-A188-18B4243257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sp>
        <p:nvSpPr>
          <p:cNvPr id="3" name="Slide Number Placeholder 2">
            <a:extLst>
              <a:ext uri="{FF2B5EF4-FFF2-40B4-BE49-F238E27FC236}">
                <a16:creationId xmlns:a16="http://schemas.microsoft.com/office/drawing/2014/main" id="{C5554B25-D241-40C1-8C6C-C50D7B218937}"/>
              </a:ext>
            </a:extLst>
          </p:cNvPr>
          <p:cNvSpPr>
            <a:spLocks noGrp="1"/>
          </p:cNvSpPr>
          <p:nvPr>
            <p:ph type="sldNum" sz="quarter" idx="12"/>
          </p:nvPr>
        </p:nvSpPr>
        <p:spPr/>
        <p:txBody>
          <a:bodyPr/>
          <a:lstStyle/>
          <a:p>
            <a:fld id="{3620CA47-FB2E-4F55-AEBA-45B5B77DC040}" type="slidenum">
              <a:rPr lang="en-US" smtClean="0"/>
              <a:t>3</a:t>
            </a:fld>
            <a:endParaRPr lang="en-US"/>
          </a:p>
        </p:txBody>
      </p:sp>
    </p:spTree>
    <p:extLst>
      <p:ext uri="{BB962C8B-B14F-4D97-AF65-F5344CB8AC3E}">
        <p14:creationId xmlns:p14="http://schemas.microsoft.com/office/powerpoint/2010/main" val="770620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778114" y="2076876"/>
            <a:ext cx="9926764" cy="1738097"/>
          </a:xfrm>
        </p:spPr>
        <p:txBody>
          <a:bodyPr>
            <a:noAutofit/>
          </a:bodyPr>
          <a:lstStyle/>
          <a:p>
            <a:r>
              <a:rPr lang="en-US" sz="4400" dirty="0">
                <a:solidFill>
                  <a:srgbClr val="7030A0"/>
                </a:solidFill>
              </a:rPr>
              <a:t>New Network and Regional Development</a:t>
            </a:r>
            <a:br>
              <a:rPr lang="en-US" sz="4400" dirty="0">
                <a:solidFill>
                  <a:srgbClr val="7030A0"/>
                </a:solidFill>
              </a:rPr>
            </a:br>
            <a:endParaRPr lang="en-US" sz="44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163492" y="1652161"/>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598477" y="3233730"/>
            <a:ext cx="9482871" cy="2246769"/>
          </a:xfrm>
          <a:prstGeom prst="rect">
            <a:avLst/>
          </a:prstGeom>
          <a:noFill/>
        </p:spPr>
        <p:txBody>
          <a:bodyPr wrap="square" rtlCol="0">
            <a:spAutoFit/>
          </a:bodyPr>
          <a:lstStyle/>
          <a:p>
            <a:pPr marL="285750" indent="-285750">
              <a:buBlip>
                <a:blip r:embed="rId2"/>
              </a:buBlip>
            </a:pPr>
            <a:r>
              <a:rPr lang="en-US" sz="2800" dirty="0"/>
              <a:t>Reviews areas of the world for potential Networks</a:t>
            </a:r>
          </a:p>
          <a:p>
            <a:pPr marL="285750" indent="-285750">
              <a:buBlip>
                <a:blip r:embed="rId2"/>
              </a:buBlip>
            </a:pPr>
            <a:r>
              <a:rPr lang="en-US" sz="2800" dirty="0"/>
              <a:t>Reaches out to interested parties in starting new Networks</a:t>
            </a:r>
          </a:p>
          <a:p>
            <a:pPr marL="285750" indent="-285750">
              <a:buBlip>
                <a:blip r:embed="rId2"/>
              </a:buBlip>
            </a:pPr>
            <a:r>
              <a:rPr lang="en-US" sz="2800" dirty="0"/>
              <a:t>Provides support and advice to potential Networks</a:t>
            </a:r>
          </a:p>
          <a:p>
            <a:pPr marL="285750" indent="-285750">
              <a:buBlip>
                <a:blip r:embed="rId2"/>
              </a:buBlip>
            </a:pPr>
            <a:r>
              <a:rPr lang="en-US" sz="2800" dirty="0"/>
              <a:t>Engages with Regional Directors to coordinate efforts in developing new Networks</a:t>
            </a:r>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30</a:t>
            </a:fld>
            <a:endParaRPr lang="en-US"/>
          </a:p>
        </p:txBody>
      </p:sp>
    </p:spTree>
    <p:extLst>
      <p:ext uri="{BB962C8B-B14F-4D97-AF65-F5344CB8AC3E}">
        <p14:creationId xmlns:p14="http://schemas.microsoft.com/office/powerpoint/2010/main" val="39166304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22449" y="2029430"/>
            <a:ext cx="8568178" cy="1747467"/>
          </a:xfrm>
        </p:spPr>
        <p:txBody>
          <a:bodyPr>
            <a:noAutofit/>
          </a:bodyPr>
          <a:lstStyle/>
          <a:p>
            <a:r>
              <a:rPr lang="en-US" sz="4400" dirty="0">
                <a:solidFill>
                  <a:srgbClr val="7030A0"/>
                </a:solidFill>
              </a:rPr>
              <a:t>U.S. &amp; International Programs</a:t>
            </a:r>
            <a:br>
              <a:rPr lang="en-US" sz="4400" dirty="0">
                <a:solidFill>
                  <a:srgbClr val="7030A0"/>
                </a:solidFill>
              </a:rPr>
            </a:br>
            <a:endParaRPr lang="en-US" sz="44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54730" y="1641478"/>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841014" y="3182045"/>
            <a:ext cx="11092448" cy="3539430"/>
          </a:xfrm>
          <a:prstGeom prst="rect">
            <a:avLst/>
          </a:prstGeom>
          <a:noFill/>
        </p:spPr>
        <p:txBody>
          <a:bodyPr wrap="square" rtlCol="0">
            <a:spAutoFit/>
          </a:bodyPr>
          <a:lstStyle/>
          <a:p>
            <a:pPr marL="285750" indent="-285750">
              <a:buBlip>
                <a:blip r:embed="rId2"/>
              </a:buBlip>
            </a:pPr>
            <a:r>
              <a:rPr lang="en-US" sz="3200" dirty="0"/>
              <a:t>Plan and execute IWIRC’s Spring and Fall Conferences and any additional IWIRC International Programming in conjunction with INSOL</a:t>
            </a:r>
          </a:p>
          <a:p>
            <a:pPr marL="285750" indent="-285750">
              <a:buBlip>
                <a:blip r:embed="rId2"/>
              </a:buBlip>
            </a:pPr>
            <a:r>
              <a:rPr lang="en-US" sz="3200" dirty="0"/>
              <a:t>Develop content and invite speakers with a focus on diversity of all types </a:t>
            </a:r>
          </a:p>
          <a:p>
            <a:pPr marL="285750" indent="-285750">
              <a:buBlip>
                <a:blip r:embed="rId2"/>
              </a:buBlip>
            </a:pPr>
            <a:r>
              <a:rPr lang="en-US" sz="3200" dirty="0"/>
              <a:t>Plan and organize intermezzos at Spring and Fall Conference</a:t>
            </a:r>
          </a:p>
          <a:p>
            <a:pPr marL="285750" indent="-285750">
              <a:buBlip>
                <a:blip r:embed="rId2"/>
              </a:buBlip>
            </a:pPr>
            <a:endParaRPr lang="en-US" sz="3200" dirty="0"/>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31</a:t>
            </a:fld>
            <a:endParaRPr lang="en-US"/>
          </a:p>
        </p:txBody>
      </p:sp>
    </p:spTree>
    <p:extLst>
      <p:ext uri="{BB962C8B-B14F-4D97-AF65-F5344CB8AC3E}">
        <p14:creationId xmlns:p14="http://schemas.microsoft.com/office/powerpoint/2010/main" val="19109219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146875" y="2213732"/>
            <a:ext cx="9873811" cy="1752316"/>
          </a:xfrm>
        </p:spPr>
        <p:txBody>
          <a:bodyPr>
            <a:normAutofit/>
          </a:bodyPr>
          <a:lstStyle/>
          <a:p>
            <a:r>
              <a:rPr lang="en-US" sz="4800" dirty="0">
                <a:solidFill>
                  <a:srgbClr val="7030A0"/>
                </a:solidFill>
              </a:rPr>
              <a:t>Global, Regional and Network Directors</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229871" y="1634340"/>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32</a:t>
            </a:fld>
            <a:endParaRPr lang="en-US"/>
          </a:p>
        </p:txBody>
      </p:sp>
      <p:sp>
        <p:nvSpPr>
          <p:cNvPr id="14" name="TextBox 13">
            <a:extLst>
              <a:ext uri="{FF2B5EF4-FFF2-40B4-BE49-F238E27FC236}">
                <a16:creationId xmlns:a16="http://schemas.microsoft.com/office/drawing/2014/main" id="{D5811468-1C70-4113-9669-500569F1B9A0}"/>
              </a:ext>
            </a:extLst>
          </p:cNvPr>
          <p:cNvSpPr txBox="1"/>
          <p:nvPr/>
        </p:nvSpPr>
        <p:spPr>
          <a:xfrm>
            <a:off x="1058756" y="3117547"/>
            <a:ext cx="10333494" cy="249299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600" b="0" i="0" u="none" strike="noStrike" kern="1200" cap="none" spc="0" normalizeH="0" baseline="0" noProof="0" dirty="0">
                <a:ln>
                  <a:noFill/>
                </a:ln>
                <a:solidFill>
                  <a:prstClr val="black"/>
                </a:solidFill>
                <a:effectLst/>
                <a:uLnTx/>
                <a:uFillTx/>
                <a:latin typeface="Calibri" panose="020F0502020204030204"/>
              </a:rPr>
              <a:t>Work </a:t>
            </a:r>
            <a:r>
              <a:rPr lang="en-US" sz="2600" dirty="0">
                <a:solidFill>
                  <a:prstClr val="black"/>
                </a:solidFill>
                <a:latin typeface="Calibri" panose="020F0502020204030204"/>
              </a:rPr>
              <a:t>together in their regions to ensure networks are healthy and get support they need</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600" b="0" i="0" u="none" strike="noStrike" kern="1200" cap="none" spc="0" normalizeH="0" baseline="0" noProof="0" dirty="0">
                <a:ln>
                  <a:noFill/>
                </a:ln>
                <a:solidFill>
                  <a:prstClr val="black"/>
                </a:solidFill>
                <a:effectLst/>
                <a:uLnTx/>
                <a:uFillTx/>
                <a:latin typeface="Calibri" panose="020F0502020204030204"/>
              </a:rPr>
              <a:t>Provide </a:t>
            </a:r>
            <a:r>
              <a:rPr kumimoji="0" lang="en-US" sz="2600" b="0" i="0" u="none" strike="noStrike" kern="1200" cap="none" spc="0" normalizeH="0" baseline="0" noProof="0" dirty="0" err="1">
                <a:ln>
                  <a:noFill/>
                </a:ln>
                <a:solidFill>
                  <a:prstClr val="black"/>
                </a:solidFill>
                <a:effectLst/>
                <a:uLnTx/>
                <a:uFillTx/>
                <a:latin typeface="Calibri" panose="020F0502020204030204"/>
              </a:rPr>
              <a:t>oppor</a:t>
            </a:r>
            <a:r>
              <a:rPr lang="en-US" sz="2600" dirty="0" err="1">
                <a:solidFill>
                  <a:prstClr val="black"/>
                </a:solidFill>
                <a:latin typeface="Calibri" panose="020F0502020204030204"/>
              </a:rPr>
              <a:t>tunities</a:t>
            </a:r>
            <a:r>
              <a:rPr lang="en-US" sz="2600" dirty="0">
                <a:solidFill>
                  <a:prstClr val="black"/>
                </a:solidFill>
                <a:latin typeface="Calibri" panose="020F0502020204030204"/>
              </a:rPr>
              <a:t> to Networks to exchange ideas and information</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600" b="0" i="0" u="none" strike="noStrike" kern="1200" cap="none" spc="0" normalizeH="0" baseline="0" noProof="0" dirty="0">
                <a:ln>
                  <a:noFill/>
                </a:ln>
                <a:solidFill>
                  <a:prstClr val="black"/>
                </a:solidFill>
                <a:effectLst/>
                <a:uLnTx/>
                <a:uFillTx/>
                <a:latin typeface="Calibri" panose="020F0502020204030204"/>
              </a:rPr>
              <a:t>Develop objectives and goals for the regions/networks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600" dirty="0">
                <a:solidFill>
                  <a:prstClr val="black"/>
                </a:solidFill>
                <a:latin typeface="Calibri" panose="020F0502020204030204"/>
              </a:rPr>
              <a:t>Global Network Director (new in 2022), tasked with working with Regional Directors for cohesive plans and goals throughout all Networks</a:t>
            </a:r>
            <a:r>
              <a:rPr kumimoji="0" lang="en-US" sz="2600" b="0" i="0" u="none" strike="noStrike" kern="1200" cap="none" spc="0" normalizeH="0" baseline="0" noProof="0" dirty="0">
                <a:ln>
                  <a:noFill/>
                </a:ln>
                <a:solidFill>
                  <a:prstClr val="black"/>
                </a:solidFill>
                <a:effectLst/>
                <a:uLnTx/>
                <a:uFillTx/>
                <a:latin typeface="Calibri" panose="020F0502020204030204"/>
              </a:rPr>
              <a:t> </a:t>
            </a:r>
          </a:p>
        </p:txBody>
      </p:sp>
    </p:spTree>
    <p:extLst>
      <p:ext uri="{BB962C8B-B14F-4D97-AF65-F5344CB8AC3E}">
        <p14:creationId xmlns:p14="http://schemas.microsoft.com/office/powerpoint/2010/main" val="5041540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620842" y="2610836"/>
            <a:ext cx="8568178" cy="1738097"/>
          </a:xfrm>
        </p:spPr>
        <p:txBody>
          <a:bodyPr>
            <a:normAutofit/>
          </a:bodyPr>
          <a:lstStyle/>
          <a:p>
            <a:r>
              <a:rPr lang="en-US" dirty="0">
                <a:solidFill>
                  <a:srgbClr val="7030A0"/>
                </a:solidFill>
              </a:rPr>
              <a:t>Strategic Director</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370439" y="1781078"/>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33</a:t>
            </a:fld>
            <a:endParaRPr lang="en-US"/>
          </a:p>
        </p:txBody>
      </p:sp>
      <p:sp>
        <p:nvSpPr>
          <p:cNvPr id="14" name="TextBox 13">
            <a:extLst>
              <a:ext uri="{FF2B5EF4-FFF2-40B4-BE49-F238E27FC236}">
                <a16:creationId xmlns:a16="http://schemas.microsoft.com/office/drawing/2014/main" id="{75527B20-D872-4BF7-B2BA-ABAF170FD617}"/>
              </a:ext>
            </a:extLst>
          </p:cNvPr>
          <p:cNvSpPr txBox="1"/>
          <p:nvPr/>
        </p:nvSpPr>
        <p:spPr>
          <a:xfrm>
            <a:off x="837905" y="3479884"/>
            <a:ext cx="10554345" cy="2246769"/>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Works directly with the current Chair to advise and assist on strategic goals for that year</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This role can change annually depending on the strategic goals and projects of the Executive Committee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04007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566251" y="2492343"/>
            <a:ext cx="8568178" cy="1738097"/>
          </a:xfrm>
        </p:spPr>
        <p:txBody>
          <a:bodyPr>
            <a:normAutofit/>
          </a:bodyPr>
          <a:lstStyle/>
          <a:p>
            <a:r>
              <a:rPr lang="en-US" dirty="0">
                <a:solidFill>
                  <a:srgbClr val="7030A0"/>
                </a:solidFill>
              </a:rPr>
              <a:t>UNCITRAL</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275242" y="165856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34</a:t>
            </a:fld>
            <a:endParaRPr lang="en-US"/>
          </a:p>
        </p:txBody>
      </p:sp>
      <p:sp>
        <p:nvSpPr>
          <p:cNvPr id="14" name="TextBox 13">
            <a:extLst>
              <a:ext uri="{FF2B5EF4-FFF2-40B4-BE49-F238E27FC236}">
                <a16:creationId xmlns:a16="http://schemas.microsoft.com/office/drawing/2014/main" id="{75527B20-D872-4BF7-B2BA-ABAF170FD617}"/>
              </a:ext>
            </a:extLst>
          </p:cNvPr>
          <p:cNvSpPr txBox="1"/>
          <p:nvPr/>
        </p:nvSpPr>
        <p:spPr>
          <a:xfrm>
            <a:off x="882202" y="3222206"/>
            <a:ext cx="10554345" cy="35394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Coordinates IWIRC delegation to the bi-annual meetings of Working Group V  at the United Nations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Acts as the liaison with other NGO’s and Member nations in proposing text/comments/changes to Model Laws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Arrange events/meetings/dinners </a:t>
            </a:r>
            <a:r>
              <a:rPr lang="en-US" sz="2800" dirty="0">
                <a:solidFill>
                  <a:prstClr val="black"/>
                </a:solidFill>
                <a:latin typeface="Calibri" panose="020F0502020204030204"/>
              </a:rPr>
              <a:t>with IWIRC and other NGO’s and Member Nations to increase IWIRC’s breadth around the world and broaden relationships for IWIRC and its members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04515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457407" y="2476891"/>
            <a:ext cx="8568178" cy="1738097"/>
          </a:xfrm>
        </p:spPr>
        <p:txBody>
          <a:bodyPr>
            <a:normAutofit/>
          </a:bodyPr>
          <a:lstStyle/>
          <a:p>
            <a:r>
              <a:rPr lang="en-US" dirty="0">
                <a:solidFill>
                  <a:srgbClr val="7030A0"/>
                </a:solidFill>
              </a:rPr>
              <a:t>Advisory Council</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163492" y="165856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35</a:t>
            </a:fld>
            <a:endParaRPr lang="en-US"/>
          </a:p>
        </p:txBody>
      </p:sp>
      <p:sp>
        <p:nvSpPr>
          <p:cNvPr id="14" name="TextBox 13">
            <a:extLst>
              <a:ext uri="{FF2B5EF4-FFF2-40B4-BE49-F238E27FC236}">
                <a16:creationId xmlns:a16="http://schemas.microsoft.com/office/drawing/2014/main" id="{83E8FB5C-4E20-41CD-A4CA-D58AC531B226}"/>
              </a:ext>
            </a:extLst>
          </p:cNvPr>
          <p:cNvSpPr txBox="1"/>
          <p:nvPr/>
        </p:nvSpPr>
        <p:spPr>
          <a:xfrm>
            <a:off x="644528" y="3252226"/>
            <a:ext cx="11085163" cy="3108543"/>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Comprised of a diverse group of individuals who share a strong commitment to IWIRC, its missions and goals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Ambassadors of IWIRC and use their reputations, networks, seniority and experience to support the growth and development of IWIRC</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Mentor members of the Board</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Represent the Board at industry and international events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Assist in strategic planning as requested by the Executive Committee</a:t>
            </a:r>
          </a:p>
        </p:txBody>
      </p:sp>
    </p:spTree>
    <p:extLst>
      <p:ext uri="{BB962C8B-B14F-4D97-AF65-F5344CB8AC3E}">
        <p14:creationId xmlns:p14="http://schemas.microsoft.com/office/powerpoint/2010/main" val="693522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14" name="TextBox 13">
            <a:extLst>
              <a:ext uri="{FF2B5EF4-FFF2-40B4-BE49-F238E27FC236}">
                <a16:creationId xmlns:a16="http://schemas.microsoft.com/office/drawing/2014/main" id="{1F86036F-0F2C-4B13-BF9E-66D177D1B9A5}"/>
              </a:ext>
            </a:extLst>
          </p:cNvPr>
          <p:cNvSpPr txBox="1"/>
          <p:nvPr/>
        </p:nvSpPr>
        <p:spPr>
          <a:xfrm>
            <a:off x="306092" y="1716322"/>
            <a:ext cx="8486633" cy="369332"/>
          </a:xfrm>
          <a:prstGeom prst="rect">
            <a:avLst/>
          </a:prstGeom>
          <a:noFill/>
        </p:spPr>
        <p:txBody>
          <a:bodyPr wrap="square">
            <a:spAutoFit/>
          </a:bodyPr>
          <a:lstStyle/>
          <a:p>
            <a:r>
              <a:rPr lang="en-US" dirty="0"/>
              <a:t>Introduction to Robert’s Rules of Order (Parliamentary Procedure)</a:t>
            </a:r>
            <a:r>
              <a:rPr lang="en-US" baseline="30000" dirty="0"/>
              <a:t>1</a:t>
            </a:r>
            <a:endParaRPr lang="en-US" dirty="0"/>
          </a:p>
        </p:txBody>
      </p:sp>
      <p:sp>
        <p:nvSpPr>
          <p:cNvPr id="15" name="TextBox 14">
            <a:extLst>
              <a:ext uri="{FF2B5EF4-FFF2-40B4-BE49-F238E27FC236}">
                <a16:creationId xmlns:a16="http://schemas.microsoft.com/office/drawing/2014/main" id="{2048DF02-346B-4009-8276-E70B9D6E9919}"/>
              </a:ext>
            </a:extLst>
          </p:cNvPr>
          <p:cNvSpPr txBox="1"/>
          <p:nvPr/>
        </p:nvSpPr>
        <p:spPr>
          <a:xfrm>
            <a:off x="306092" y="2015144"/>
            <a:ext cx="9292450" cy="276999"/>
          </a:xfrm>
          <a:prstGeom prst="rect">
            <a:avLst/>
          </a:prstGeom>
          <a:noFill/>
        </p:spPr>
        <p:txBody>
          <a:bodyPr wrap="square" rtlCol="0">
            <a:spAutoFit/>
          </a:bodyPr>
          <a:lstStyle/>
          <a:p>
            <a:r>
              <a:rPr lang="en-US" sz="1200" dirty="0"/>
              <a:t>The motions listed below are in order of precedence.  Any motion can be introduced if it is higher on the chart than the pending motion.</a:t>
            </a:r>
          </a:p>
        </p:txBody>
      </p:sp>
      <p:graphicFrame>
        <p:nvGraphicFramePr>
          <p:cNvPr id="8" name="Table 7">
            <a:extLst>
              <a:ext uri="{FF2B5EF4-FFF2-40B4-BE49-F238E27FC236}">
                <a16:creationId xmlns:a16="http://schemas.microsoft.com/office/drawing/2014/main" id="{A059F425-8F73-4888-969D-BE1CCA91BEF1}"/>
              </a:ext>
            </a:extLst>
          </p:cNvPr>
          <p:cNvGraphicFramePr>
            <a:graphicFrameLocks noGrp="1"/>
          </p:cNvGraphicFramePr>
          <p:nvPr>
            <p:extLst>
              <p:ext uri="{D42A27DB-BD31-4B8C-83A1-F6EECF244321}">
                <p14:modId xmlns:p14="http://schemas.microsoft.com/office/powerpoint/2010/main" val="230452705"/>
              </p:ext>
            </p:extLst>
          </p:nvPr>
        </p:nvGraphicFramePr>
        <p:xfrm>
          <a:off x="1674205" y="2299903"/>
          <a:ext cx="7509510" cy="4537084"/>
        </p:xfrm>
        <a:graphic>
          <a:graphicData uri="http://schemas.openxmlformats.org/drawingml/2006/table">
            <a:tbl>
              <a:tblPr firstRow="1" bandRow="1">
                <a:tableStyleId>{93296810-A885-4BE3-A3E7-6D5BEEA58F35}</a:tableStyleId>
              </a:tblPr>
              <a:tblGrid>
                <a:gridCol w="1501902">
                  <a:extLst>
                    <a:ext uri="{9D8B030D-6E8A-4147-A177-3AD203B41FA5}">
                      <a16:colId xmlns:a16="http://schemas.microsoft.com/office/drawing/2014/main" val="165621925"/>
                    </a:ext>
                  </a:extLst>
                </a:gridCol>
                <a:gridCol w="1834418">
                  <a:extLst>
                    <a:ext uri="{9D8B030D-6E8A-4147-A177-3AD203B41FA5}">
                      <a16:colId xmlns:a16="http://schemas.microsoft.com/office/drawing/2014/main" val="1596815993"/>
                    </a:ext>
                  </a:extLst>
                </a:gridCol>
                <a:gridCol w="1472891">
                  <a:extLst>
                    <a:ext uri="{9D8B030D-6E8A-4147-A177-3AD203B41FA5}">
                      <a16:colId xmlns:a16="http://schemas.microsoft.com/office/drawing/2014/main" val="2889865970"/>
                    </a:ext>
                  </a:extLst>
                </a:gridCol>
                <a:gridCol w="1198397">
                  <a:extLst>
                    <a:ext uri="{9D8B030D-6E8A-4147-A177-3AD203B41FA5}">
                      <a16:colId xmlns:a16="http://schemas.microsoft.com/office/drawing/2014/main" val="1222157090"/>
                    </a:ext>
                  </a:extLst>
                </a:gridCol>
                <a:gridCol w="1501902">
                  <a:extLst>
                    <a:ext uri="{9D8B030D-6E8A-4147-A177-3AD203B41FA5}">
                      <a16:colId xmlns:a16="http://schemas.microsoft.com/office/drawing/2014/main" val="2428532602"/>
                    </a:ext>
                  </a:extLst>
                </a:gridCol>
              </a:tblGrid>
              <a:tr h="257541">
                <a:tc>
                  <a:txBody>
                    <a:bodyPr/>
                    <a:lstStyle/>
                    <a:p>
                      <a:pPr algn="ctr"/>
                      <a:r>
                        <a:rPr lang="en-US" sz="1200" b="1" dirty="0"/>
                        <a:t>YOU</a:t>
                      </a:r>
                      <a:r>
                        <a:rPr lang="en-US" sz="1200" b="1" baseline="0" dirty="0"/>
                        <a:t> WANT TO:</a:t>
                      </a:r>
                      <a:endParaRPr lang="en-US" sz="1200" b="1" dirty="0"/>
                    </a:p>
                  </a:txBody>
                  <a:tcPr/>
                </a:tc>
                <a:tc>
                  <a:txBody>
                    <a:bodyPr/>
                    <a:lstStyle/>
                    <a:p>
                      <a:pPr algn="ctr"/>
                      <a:r>
                        <a:rPr lang="en-US" sz="1200" b="1" dirty="0"/>
                        <a:t>YOU SAY:</a:t>
                      </a:r>
                    </a:p>
                  </a:txBody>
                  <a:tcPr/>
                </a:tc>
                <a:tc>
                  <a:txBody>
                    <a:bodyPr/>
                    <a:lstStyle/>
                    <a:p>
                      <a:pPr algn="ctr"/>
                      <a:r>
                        <a:rPr lang="en-US" sz="1200" b="1" dirty="0"/>
                        <a:t>2</a:t>
                      </a:r>
                      <a:r>
                        <a:rPr lang="en-US" sz="1200" b="1" baseline="30000" dirty="0"/>
                        <a:t>ND</a:t>
                      </a:r>
                      <a:r>
                        <a:rPr lang="en-US" sz="1200" b="1" baseline="0" dirty="0"/>
                        <a:t> REQUIRED?</a:t>
                      </a:r>
                      <a:endParaRPr lang="en-US" sz="1200" b="1" dirty="0"/>
                    </a:p>
                  </a:txBody>
                  <a:tcPr/>
                </a:tc>
                <a:tc>
                  <a:txBody>
                    <a:bodyPr/>
                    <a:lstStyle/>
                    <a:p>
                      <a:pPr algn="ctr"/>
                      <a:r>
                        <a:rPr lang="en-US" sz="1200" b="1" dirty="0"/>
                        <a:t>DEBATE?</a:t>
                      </a:r>
                    </a:p>
                  </a:txBody>
                  <a:tcPr/>
                </a:tc>
                <a:tc>
                  <a:txBody>
                    <a:bodyPr/>
                    <a:lstStyle/>
                    <a:p>
                      <a:pPr algn="ctr"/>
                      <a:r>
                        <a:rPr lang="en-US" sz="1200" b="1" dirty="0"/>
                        <a:t>VOTE?</a:t>
                      </a:r>
                    </a:p>
                  </a:txBody>
                  <a:tcPr/>
                </a:tc>
                <a:extLst>
                  <a:ext uri="{0D108BD9-81ED-4DB2-BD59-A6C34878D82A}">
                    <a16:rowId xmlns:a16="http://schemas.microsoft.com/office/drawing/2014/main" val="310927020"/>
                  </a:ext>
                </a:extLst>
              </a:tr>
              <a:tr h="343580">
                <a:tc>
                  <a:txBody>
                    <a:bodyPr/>
                    <a:lstStyle/>
                    <a:p>
                      <a:r>
                        <a:rPr lang="en-US" sz="1200" dirty="0"/>
                        <a:t>Close</a:t>
                      </a:r>
                      <a:r>
                        <a:rPr lang="en-US" sz="1200" baseline="0" dirty="0"/>
                        <a:t> meeting</a:t>
                      </a:r>
                      <a:endParaRPr lang="en-US" sz="1200" dirty="0"/>
                    </a:p>
                  </a:txBody>
                  <a:tcPr/>
                </a:tc>
                <a:tc>
                  <a:txBody>
                    <a:bodyPr/>
                    <a:lstStyle/>
                    <a:p>
                      <a:r>
                        <a:rPr lang="en-US" sz="1200" dirty="0"/>
                        <a:t>I move to</a:t>
                      </a:r>
                      <a:r>
                        <a:rPr lang="en-US" sz="1200" baseline="0" dirty="0"/>
                        <a:t> </a:t>
                      </a:r>
                      <a:r>
                        <a:rPr lang="en-US" sz="1200" b="1" baseline="0" dirty="0"/>
                        <a:t>adjourn</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2878028644"/>
                  </a:ext>
                </a:extLst>
              </a:tr>
              <a:tr h="343580">
                <a:tc>
                  <a:txBody>
                    <a:bodyPr/>
                    <a:lstStyle/>
                    <a:p>
                      <a:r>
                        <a:rPr lang="en-US" sz="1200" dirty="0"/>
                        <a:t>Take break</a:t>
                      </a:r>
                    </a:p>
                  </a:txBody>
                  <a:tcPr/>
                </a:tc>
                <a:tc>
                  <a:txBody>
                    <a:bodyPr/>
                    <a:lstStyle/>
                    <a:p>
                      <a:r>
                        <a:rPr lang="en-US" sz="1200" dirty="0"/>
                        <a:t>I move to </a:t>
                      </a:r>
                      <a:r>
                        <a:rPr lang="en-US" sz="1200" b="1" dirty="0"/>
                        <a:t>recess</a:t>
                      </a:r>
                      <a:r>
                        <a:rPr lang="en-US" sz="1200" b="1" baseline="0" dirty="0"/>
                        <a:t> </a:t>
                      </a:r>
                      <a:r>
                        <a:rPr lang="en-US" sz="1200" b="0" baseline="0" dirty="0"/>
                        <a:t> for</a:t>
                      </a:r>
                      <a:endParaRPr lang="en-US" sz="1200" dirty="0"/>
                    </a:p>
                  </a:txBody>
                  <a:tcPr/>
                </a:tc>
                <a:tc>
                  <a:txBody>
                    <a:bodyPr/>
                    <a:lstStyle/>
                    <a:p>
                      <a:r>
                        <a:rPr lang="en-US" sz="1200" dirty="0"/>
                        <a:t>Yes</a:t>
                      </a:r>
                      <a:r>
                        <a:rPr lang="en-US" sz="1200" baseline="0" dirty="0"/>
                        <a:t> </a:t>
                      </a:r>
                      <a:endParaRPr lang="en-US" sz="1200" dirty="0"/>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4182319563"/>
                  </a:ext>
                </a:extLst>
              </a:tr>
              <a:tr h="490828">
                <a:tc>
                  <a:txBody>
                    <a:bodyPr/>
                    <a:lstStyle/>
                    <a:p>
                      <a:r>
                        <a:rPr lang="en-US" sz="1200" dirty="0"/>
                        <a:t>Lay</a:t>
                      </a:r>
                      <a:r>
                        <a:rPr lang="en-US" sz="1200" baseline="0" dirty="0"/>
                        <a:t> aside temporarily (or until a future meeting)</a:t>
                      </a:r>
                      <a:endParaRPr lang="en-US" sz="1200" dirty="0"/>
                    </a:p>
                  </a:txBody>
                  <a:tcPr/>
                </a:tc>
                <a:tc>
                  <a:txBody>
                    <a:bodyPr/>
                    <a:lstStyle/>
                    <a:p>
                      <a:r>
                        <a:rPr lang="en-US" sz="1200" dirty="0"/>
                        <a:t>I move to </a:t>
                      </a:r>
                      <a:r>
                        <a:rPr lang="en-US" sz="1200" b="1" dirty="0"/>
                        <a:t>table</a:t>
                      </a:r>
                      <a:r>
                        <a:rPr lang="en-US" sz="1200" b="0" dirty="0"/>
                        <a:t> the matter/ motion </a:t>
                      </a:r>
                      <a:r>
                        <a:rPr lang="en-US" sz="1200" b="1" dirty="0"/>
                        <a:t>OR</a:t>
                      </a:r>
                      <a:r>
                        <a:rPr lang="en-US" sz="1200" b="0" dirty="0"/>
                        <a:t> I move to lay</a:t>
                      </a:r>
                      <a:r>
                        <a:rPr lang="en-US" sz="1200" b="0" baseline="0" dirty="0"/>
                        <a:t> the question on the table</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4290899776"/>
                  </a:ext>
                </a:extLst>
              </a:tr>
              <a:tr h="490828">
                <a:tc>
                  <a:txBody>
                    <a:bodyPr/>
                    <a:lstStyle/>
                    <a:p>
                      <a:r>
                        <a:rPr lang="en-US" sz="1200" b="1" dirty="0"/>
                        <a:t>Close debate</a:t>
                      </a:r>
                    </a:p>
                  </a:txBody>
                  <a:tcPr/>
                </a:tc>
                <a:tc>
                  <a:txBody>
                    <a:bodyPr/>
                    <a:lstStyle/>
                    <a:p>
                      <a:r>
                        <a:rPr lang="en-US" sz="1200" dirty="0"/>
                        <a:t>I move the </a:t>
                      </a:r>
                      <a:r>
                        <a:rPr lang="en-US" sz="1200" b="1" dirty="0"/>
                        <a:t>previous</a:t>
                      </a:r>
                      <a:r>
                        <a:rPr lang="en-US" sz="1200" b="1" baseline="0" dirty="0"/>
                        <a:t> question</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489260814"/>
                  </a:ext>
                </a:extLst>
              </a:tr>
              <a:tr h="490828">
                <a:tc>
                  <a:txBody>
                    <a:bodyPr/>
                    <a:lstStyle/>
                    <a:p>
                      <a:r>
                        <a:rPr lang="en-US" sz="1200" b="1" dirty="0"/>
                        <a:t>Limit or extend</a:t>
                      </a:r>
                      <a:r>
                        <a:rPr lang="en-US" sz="1200" b="1" baseline="0" dirty="0"/>
                        <a:t> debate </a:t>
                      </a:r>
                      <a:r>
                        <a:rPr lang="en-US" sz="1200" baseline="0" dirty="0"/>
                        <a:t>on a matter/ motion</a:t>
                      </a:r>
                      <a:endParaRPr lang="en-US" sz="1200" dirty="0"/>
                    </a:p>
                  </a:txBody>
                  <a:tcPr/>
                </a:tc>
                <a:tc>
                  <a:txBody>
                    <a:bodyPr/>
                    <a:lstStyle/>
                    <a:p>
                      <a:r>
                        <a:rPr lang="en-US" sz="1200" dirty="0"/>
                        <a:t>I move that the debate</a:t>
                      </a:r>
                      <a:r>
                        <a:rPr lang="en-US" sz="1200" baseline="0" dirty="0"/>
                        <a:t> be limited to…</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3859329256"/>
                  </a:ext>
                </a:extLst>
              </a:tr>
              <a:tr h="490828">
                <a:tc>
                  <a:txBody>
                    <a:bodyPr/>
                    <a:lstStyle/>
                    <a:p>
                      <a:r>
                        <a:rPr lang="en-US" sz="1200" dirty="0"/>
                        <a:t>Refer to </a:t>
                      </a:r>
                      <a:r>
                        <a:rPr lang="en-US" sz="1200" b="1" dirty="0"/>
                        <a:t>committee</a:t>
                      </a:r>
                      <a:endParaRPr lang="en-US" sz="1200" dirty="0"/>
                    </a:p>
                  </a:txBody>
                  <a:tcPr/>
                </a:tc>
                <a:tc>
                  <a:txBody>
                    <a:bodyPr/>
                    <a:lstStyle/>
                    <a:p>
                      <a:r>
                        <a:rPr lang="en-US" sz="1200" dirty="0"/>
                        <a:t>I move to refer the motion to …</a:t>
                      </a:r>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413812271"/>
                  </a:ext>
                </a:extLst>
              </a:tr>
              <a:tr h="490828">
                <a:tc>
                  <a:txBody>
                    <a:bodyPr/>
                    <a:lstStyle/>
                    <a:p>
                      <a:r>
                        <a:rPr lang="en-US" sz="1200" b="1" dirty="0"/>
                        <a:t>Modify the</a:t>
                      </a:r>
                      <a:r>
                        <a:rPr lang="en-US" sz="1200" b="1" baseline="0" dirty="0"/>
                        <a:t> wording </a:t>
                      </a:r>
                      <a:r>
                        <a:rPr lang="en-US" sz="1200" baseline="0" dirty="0"/>
                        <a:t>of a motion</a:t>
                      </a:r>
                      <a:endParaRPr lang="en-US" sz="1200" dirty="0"/>
                    </a:p>
                  </a:txBody>
                  <a:tcPr/>
                </a:tc>
                <a:tc>
                  <a:txBody>
                    <a:bodyPr/>
                    <a:lstStyle/>
                    <a:p>
                      <a:r>
                        <a:rPr lang="en-US" sz="1200" dirty="0"/>
                        <a:t>I move to </a:t>
                      </a:r>
                      <a:r>
                        <a:rPr lang="en-US" sz="1200" b="1" dirty="0"/>
                        <a:t>amend</a:t>
                      </a:r>
                      <a:r>
                        <a:rPr lang="en-US" sz="1200" b="0" dirty="0"/>
                        <a:t> the motion by…</a:t>
                      </a:r>
                      <a:endParaRPr lang="en-US" sz="1200" dirty="0"/>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309630869"/>
                  </a:ext>
                </a:extLst>
              </a:tr>
              <a:tr h="558138">
                <a:tc>
                  <a:txBody>
                    <a:bodyPr/>
                    <a:lstStyle/>
                    <a:p>
                      <a:r>
                        <a:rPr lang="en-US" sz="1200" b="1" dirty="0"/>
                        <a:t>Bring</a:t>
                      </a:r>
                      <a:r>
                        <a:rPr lang="en-US" sz="1200" b="1" baseline="0" dirty="0"/>
                        <a:t> business </a:t>
                      </a:r>
                      <a:r>
                        <a:rPr lang="en-US" sz="1200" baseline="0" dirty="0"/>
                        <a:t>before the </a:t>
                      </a:r>
                      <a:r>
                        <a:rPr lang="en-US" sz="1200" b="1" baseline="0" dirty="0"/>
                        <a:t>Board for consideration</a:t>
                      </a:r>
                      <a:endParaRPr lang="en-US" sz="1200" dirty="0"/>
                    </a:p>
                  </a:txBody>
                  <a:tcPr/>
                </a:tc>
                <a:tc>
                  <a:txBody>
                    <a:bodyPr/>
                    <a:lstStyle/>
                    <a:p>
                      <a:r>
                        <a:rPr lang="en-US" sz="1200" dirty="0"/>
                        <a:t>I move that [or “to”]</a:t>
                      </a:r>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3533711850"/>
                  </a:ext>
                </a:extLst>
              </a:tr>
            </a:tbl>
          </a:graphicData>
        </a:graphic>
      </p:graphicFrame>
      <p:sp>
        <p:nvSpPr>
          <p:cNvPr id="17" name="TextBox 16">
            <a:extLst>
              <a:ext uri="{FF2B5EF4-FFF2-40B4-BE49-F238E27FC236}">
                <a16:creationId xmlns:a16="http://schemas.microsoft.com/office/drawing/2014/main" id="{D6D8A24E-28AF-4BA3-B829-4200B531B807}"/>
              </a:ext>
            </a:extLst>
          </p:cNvPr>
          <p:cNvSpPr txBox="1"/>
          <p:nvPr/>
        </p:nvSpPr>
        <p:spPr>
          <a:xfrm>
            <a:off x="9329190" y="6372904"/>
            <a:ext cx="2691442" cy="276999"/>
          </a:xfrm>
          <a:prstGeom prst="rect">
            <a:avLst/>
          </a:prstGeom>
          <a:noFill/>
        </p:spPr>
        <p:txBody>
          <a:bodyPr wrap="square" rtlCol="0">
            <a:spAutoFit/>
          </a:bodyPr>
          <a:lstStyle/>
          <a:p>
            <a:r>
              <a:rPr lang="en-US" sz="900" baseline="30000" dirty="0"/>
              <a:t>1</a:t>
            </a:r>
            <a:r>
              <a:rPr lang="en-US" sz="900" dirty="0"/>
              <a:t> Robert’s Rules of Order Newly Revised (10</a:t>
            </a:r>
            <a:r>
              <a:rPr lang="en-US" sz="900" baseline="30000" dirty="0"/>
              <a:t>th</a:t>
            </a:r>
            <a:r>
              <a:rPr lang="en-US" sz="900" dirty="0"/>
              <a:t> Edition</a:t>
            </a:r>
            <a:r>
              <a:rPr lang="en-US" sz="1200" dirty="0"/>
              <a:t>)</a:t>
            </a:r>
            <a:endParaRPr lang="en-US" sz="1200" baseline="30000" dirty="0"/>
          </a:p>
        </p:txBody>
      </p:sp>
      <p:sp>
        <p:nvSpPr>
          <p:cNvPr id="2" name="Slide Number Placeholder 1">
            <a:extLst>
              <a:ext uri="{FF2B5EF4-FFF2-40B4-BE49-F238E27FC236}">
                <a16:creationId xmlns:a16="http://schemas.microsoft.com/office/drawing/2014/main" id="{60EAE130-AD55-4044-AD82-2FF8D13D7D72}"/>
              </a:ext>
            </a:extLst>
          </p:cNvPr>
          <p:cNvSpPr>
            <a:spLocks noGrp="1"/>
          </p:cNvSpPr>
          <p:nvPr>
            <p:ph type="sldNum" sz="quarter" idx="12"/>
          </p:nvPr>
        </p:nvSpPr>
        <p:spPr/>
        <p:txBody>
          <a:bodyPr/>
          <a:lstStyle/>
          <a:p>
            <a:fld id="{3620CA47-FB2E-4F55-AEBA-45B5B77DC040}" type="slidenum">
              <a:rPr lang="en-US" smtClean="0"/>
              <a:t>36</a:t>
            </a:fld>
            <a:endParaRPr lang="en-US"/>
          </a:p>
        </p:txBody>
      </p:sp>
    </p:spTree>
    <p:extLst>
      <p:ext uri="{BB962C8B-B14F-4D97-AF65-F5344CB8AC3E}">
        <p14:creationId xmlns:p14="http://schemas.microsoft.com/office/powerpoint/2010/main" val="14077700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14" name="TextBox 13">
            <a:extLst>
              <a:ext uri="{FF2B5EF4-FFF2-40B4-BE49-F238E27FC236}">
                <a16:creationId xmlns:a16="http://schemas.microsoft.com/office/drawing/2014/main" id="{60011393-FB7E-400E-9AA6-0CD225AF7B1A}"/>
              </a:ext>
            </a:extLst>
          </p:cNvPr>
          <p:cNvSpPr txBox="1"/>
          <p:nvPr/>
        </p:nvSpPr>
        <p:spPr>
          <a:xfrm>
            <a:off x="9225906" y="1816391"/>
            <a:ext cx="3139540" cy="307777"/>
          </a:xfrm>
          <a:prstGeom prst="rect">
            <a:avLst/>
          </a:prstGeom>
          <a:noFill/>
        </p:spPr>
        <p:txBody>
          <a:bodyPr wrap="square">
            <a:spAutoFit/>
          </a:bodyPr>
          <a:lstStyle/>
          <a:p>
            <a:r>
              <a:rPr lang="en-US" sz="1400" dirty="0"/>
              <a:t>Robert’s Rules of Order, Cont’d</a:t>
            </a:r>
          </a:p>
        </p:txBody>
      </p:sp>
      <p:sp>
        <p:nvSpPr>
          <p:cNvPr id="15" name="TextBox 14">
            <a:extLst>
              <a:ext uri="{FF2B5EF4-FFF2-40B4-BE49-F238E27FC236}">
                <a16:creationId xmlns:a16="http://schemas.microsoft.com/office/drawing/2014/main" id="{36E74891-F5AF-4C99-B82D-60AFF46A61EC}"/>
              </a:ext>
            </a:extLst>
          </p:cNvPr>
          <p:cNvSpPr txBox="1"/>
          <p:nvPr/>
        </p:nvSpPr>
        <p:spPr>
          <a:xfrm>
            <a:off x="879878" y="1982102"/>
            <a:ext cx="6762735" cy="338554"/>
          </a:xfrm>
          <a:prstGeom prst="rect">
            <a:avLst/>
          </a:prstGeom>
          <a:noFill/>
        </p:spPr>
        <p:txBody>
          <a:bodyPr wrap="square" rtlCol="0">
            <a:spAutoFit/>
          </a:bodyPr>
          <a:lstStyle/>
          <a:p>
            <a:r>
              <a:rPr lang="en-US" sz="1600" dirty="0"/>
              <a:t>Incidental Motions – no order of precedence.</a:t>
            </a:r>
          </a:p>
        </p:txBody>
      </p:sp>
      <p:graphicFrame>
        <p:nvGraphicFramePr>
          <p:cNvPr id="16" name="Table 15">
            <a:extLst>
              <a:ext uri="{FF2B5EF4-FFF2-40B4-BE49-F238E27FC236}">
                <a16:creationId xmlns:a16="http://schemas.microsoft.com/office/drawing/2014/main" id="{9E5ACE86-2455-4789-875A-61253B35369A}"/>
              </a:ext>
            </a:extLst>
          </p:cNvPr>
          <p:cNvGraphicFramePr>
            <a:graphicFrameLocks noGrp="1"/>
          </p:cNvGraphicFramePr>
          <p:nvPr>
            <p:extLst>
              <p:ext uri="{D42A27DB-BD31-4B8C-83A1-F6EECF244321}">
                <p14:modId xmlns:p14="http://schemas.microsoft.com/office/powerpoint/2010/main" val="2463608979"/>
              </p:ext>
            </p:extLst>
          </p:nvPr>
        </p:nvGraphicFramePr>
        <p:xfrm>
          <a:off x="879878" y="2292307"/>
          <a:ext cx="7547773" cy="2812460"/>
        </p:xfrm>
        <a:graphic>
          <a:graphicData uri="http://schemas.openxmlformats.org/drawingml/2006/table">
            <a:tbl>
              <a:tblPr firstRow="1" bandRow="1">
                <a:tableStyleId>{93296810-A885-4BE3-A3E7-6D5BEEA58F35}</a:tableStyleId>
              </a:tblPr>
              <a:tblGrid>
                <a:gridCol w="1541516">
                  <a:extLst>
                    <a:ext uri="{9D8B030D-6E8A-4147-A177-3AD203B41FA5}">
                      <a16:colId xmlns:a16="http://schemas.microsoft.com/office/drawing/2014/main" val="587324655"/>
                    </a:ext>
                  </a:extLst>
                </a:gridCol>
                <a:gridCol w="1741675">
                  <a:extLst>
                    <a:ext uri="{9D8B030D-6E8A-4147-A177-3AD203B41FA5}">
                      <a16:colId xmlns:a16="http://schemas.microsoft.com/office/drawing/2014/main" val="2538861451"/>
                    </a:ext>
                  </a:extLst>
                </a:gridCol>
                <a:gridCol w="1508760">
                  <a:extLst>
                    <a:ext uri="{9D8B030D-6E8A-4147-A177-3AD203B41FA5}">
                      <a16:colId xmlns:a16="http://schemas.microsoft.com/office/drawing/2014/main" val="3252950498"/>
                    </a:ext>
                  </a:extLst>
                </a:gridCol>
                <a:gridCol w="1227582">
                  <a:extLst>
                    <a:ext uri="{9D8B030D-6E8A-4147-A177-3AD203B41FA5}">
                      <a16:colId xmlns:a16="http://schemas.microsoft.com/office/drawing/2014/main" val="1631548784"/>
                    </a:ext>
                  </a:extLst>
                </a:gridCol>
                <a:gridCol w="1528240">
                  <a:extLst>
                    <a:ext uri="{9D8B030D-6E8A-4147-A177-3AD203B41FA5}">
                      <a16:colId xmlns:a16="http://schemas.microsoft.com/office/drawing/2014/main" val="846970816"/>
                    </a:ext>
                  </a:extLst>
                </a:gridCol>
              </a:tblGrid>
              <a:tr h="0">
                <a:tc>
                  <a:txBody>
                    <a:bodyPr/>
                    <a:lstStyle/>
                    <a:p>
                      <a:pPr algn="ctr"/>
                      <a:r>
                        <a:rPr lang="en-US" sz="1200" dirty="0"/>
                        <a:t>YOU</a:t>
                      </a:r>
                      <a:r>
                        <a:rPr lang="en-US" sz="1200" baseline="0" dirty="0"/>
                        <a:t> WANT TO:</a:t>
                      </a:r>
                      <a:endParaRPr lang="en-US" sz="1200" dirty="0"/>
                    </a:p>
                  </a:txBody>
                  <a:tcPr/>
                </a:tc>
                <a:tc>
                  <a:txBody>
                    <a:bodyPr/>
                    <a:lstStyle/>
                    <a:p>
                      <a:pPr algn="ctr"/>
                      <a:r>
                        <a:rPr lang="en-US" sz="1200" dirty="0"/>
                        <a:t>YOU SAY:</a:t>
                      </a:r>
                    </a:p>
                  </a:txBody>
                  <a:tcPr/>
                </a:tc>
                <a:tc>
                  <a:txBody>
                    <a:bodyPr/>
                    <a:lstStyle/>
                    <a:p>
                      <a:pPr algn="ctr"/>
                      <a:r>
                        <a:rPr lang="en-US" sz="1200" dirty="0"/>
                        <a:t>2</a:t>
                      </a:r>
                      <a:r>
                        <a:rPr lang="en-US" sz="1200" baseline="30000" dirty="0"/>
                        <a:t>ND</a:t>
                      </a:r>
                      <a:r>
                        <a:rPr lang="en-US" sz="1200" baseline="0" dirty="0"/>
                        <a:t> REQUIRED?</a:t>
                      </a:r>
                      <a:endParaRPr lang="en-US" sz="1200" dirty="0"/>
                    </a:p>
                  </a:txBody>
                  <a:tcPr/>
                </a:tc>
                <a:tc>
                  <a:txBody>
                    <a:bodyPr/>
                    <a:lstStyle/>
                    <a:p>
                      <a:pPr algn="ctr"/>
                      <a:r>
                        <a:rPr lang="en-US" sz="1200" dirty="0"/>
                        <a:t>DEBATE?</a:t>
                      </a:r>
                    </a:p>
                  </a:txBody>
                  <a:tcPr/>
                </a:tc>
                <a:tc>
                  <a:txBody>
                    <a:bodyPr/>
                    <a:lstStyle/>
                    <a:p>
                      <a:pPr algn="ctr"/>
                      <a:r>
                        <a:rPr lang="en-US" sz="1200" dirty="0"/>
                        <a:t>VOTE?</a:t>
                      </a:r>
                    </a:p>
                  </a:txBody>
                  <a:tcPr/>
                </a:tc>
                <a:extLst>
                  <a:ext uri="{0D108BD9-81ED-4DB2-BD59-A6C34878D82A}">
                    <a16:rowId xmlns:a16="http://schemas.microsoft.com/office/drawing/2014/main" val="51621196"/>
                  </a:ext>
                </a:extLst>
              </a:tr>
              <a:tr h="343580">
                <a:tc>
                  <a:txBody>
                    <a:bodyPr/>
                    <a:lstStyle/>
                    <a:p>
                      <a:r>
                        <a:rPr lang="en-US" sz="1200" dirty="0"/>
                        <a:t>Enforce rules</a:t>
                      </a:r>
                    </a:p>
                  </a:txBody>
                  <a:tcPr/>
                </a:tc>
                <a:tc>
                  <a:txBody>
                    <a:bodyPr/>
                    <a:lstStyle/>
                    <a:p>
                      <a:r>
                        <a:rPr lang="en-US" sz="1200" b="1" dirty="0"/>
                        <a:t>Point</a:t>
                      </a:r>
                      <a:r>
                        <a:rPr lang="en-US" sz="1200" b="1" baseline="0" dirty="0"/>
                        <a:t> of order</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2764830781"/>
                  </a:ext>
                </a:extLst>
              </a:tr>
              <a:tr h="343580">
                <a:tc>
                  <a:txBody>
                    <a:bodyPr/>
                    <a:lstStyle/>
                    <a:p>
                      <a:r>
                        <a:rPr lang="en-US" sz="1200" dirty="0"/>
                        <a:t>Suspend</a:t>
                      </a:r>
                      <a:r>
                        <a:rPr lang="en-US" sz="1200" baseline="0" dirty="0"/>
                        <a:t> rules</a:t>
                      </a:r>
                      <a:endParaRPr lang="en-US" sz="1200" dirty="0"/>
                    </a:p>
                  </a:txBody>
                  <a:tcPr/>
                </a:tc>
                <a:tc>
                  <a:txBody>
                    <a:bodyPr/>
                    <a:lstStyle/>
                    <a:p>
                      <a:r>
                        <a:rPr lang="en-US" sz="1200" b="0" dirty="0"/>
                        <a:t>I</a:t>
                      </a:r>
                      <a:r>
                        <a:rPr lang="en-US" sz="1200" b="0" baseline="0" dirty="0"/>
                        <a:t> move to </a:t>
                      </a:r>
                      <a:r>
                        <a:rPr lang="en-US" sz="1200" b="1" baseline="0" dirty="0"/>
                        <a:t>suspend the rules </a:t>
                      </a:r>
                      <a:r>
                        <a:rPr lang="en-US" sz="1200" b="0" baseline="0" dirty="0"/>
                        <a:t>which ….</a:t>
                      </a:r>
                      <a:endParaRPr lang="en-US" sz="1200" b="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1660370016"/>
                  </a:ext>
                </a:extLst>
              </a:tr>
              <a:tr h="343580">
                <a:tc>
                  <a:txBody>
                    <a:bodyPr/>
                    <a:lstStyle/>
                    <a:p>
                      <a:r>
                        <a:rPr lang="en-US" sz="1200" b="1" dirty="0"/>
                        <a:t>Avoid consideration </a:t>
                      </a:r>
                      <a:r>
                        <a:rPr lang="en-US" sz="1200" dirty="0"/>
                        <a:t>of the</a:t>
                      </a:r>
                      <a:r>
                        <a:rPr lang="en-US" sz="1200" baseline="0" dirty="0"/>
                        <a:t> motion altogether</a:t>
                      </a:r>
                      <a:endParaRPr lang="en-US" sz="1200" dirty="0"/>
                    </a:p>
                  </a:txBody>
                  <a:tcPr/>
                </a:tc>
                <a:tc>
                  <a:txBody>
                    <a:bodyPr/>
                    <a:lstStyle/>
                    <a:p>
                      <a:r>
                        <a:rPr lang="en-US" sz="1200" b="0" dirty="0"/>
                        <a:t>I </a:t>
                      </a:r>
                      <a:r>
                        <a:rPr lang="en-US" sz="1200" b="1" dirty="0"/>
                        <a:t>object</a:t>
                      </a:r>
                      <a:r>
                        <a:rPr lang="en-US" sz="1200" b="1" baseline="0" dirty="0"/>
                        <a:t> to consideration</a:t>
                      </a:r>
                      <a:r>
                        <a:rPr lang="en-US" sz="1200" b="0" baseline="0" dirty="0"/>
                        <a:t> of the question</a:t>
                      </a:r>
                      <a:endParaRPr lang="en-US" sz="1200" b="0"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1664842665"/>
                  </a:ext>
                </a:extLst>
              </a:tr>
              <a:tr h="343580">
                <a:tc>
                  <a:txBody>
                    <a:bodyPr/>
                    <a:lstStyle/>
                    <a:p>
                      <a:r>
                        <a:rPr lang="en-US" sz="1200" dirty="0"/>
                        <a:t>Parliamentary law question</a:t>
                      </a:r>
                    </a:p>
                  </a:txBody>
                  <a:tcPr/>
                </a:tc>
                <a:tc>
                  <a:txBody>
                    <a:bodyPr/>
                    <a:lstStyle/>
                    <a:p>
                      <a:r>
                        <a:rPr lang="en-US" sz="1200" b="1" dirty="0"/>
                        <a:t>Parliamentary</a:t>
                      </a:r>
                      <a:r>
                        <a:rPr lang="en-US" sz="1200" b="1" baseline="0" dirty="0"/>
                        <a:t> inquiry</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1386064585"/>
                  </a:ext>
                </a:extLst>
              </a:tr>
              <a:tr h="343580">
                <a:tc>
                  <a:txBody>
                    <a:bodyPr/>
                    <a:lstStyle/>
                    <a:p>
                      <a:r>
                        <a:rPr lang="en-US" sz="1200" b="1" dirty="0"/>
                        <a:t>Request information</a:t>
                      </a:r>
                      <a:r>
                        <a:rPr lang="en-US" sz="1200" b="1" baseline="0" dirty="0"/>
                        <a:t> </a:t>
                      </a:r>
                      <a:r>
                        <a:rPr lang="en-US" sz="1200" baseline="0" dirty="0"/>
                        <a:t>about the motion or matter on the table</a:t>
                      </a:r>
                      <a:endParaRPr lang="en-US" sz="1200" dirty="0"/>
                    </a:p>
                  </a:txBody>
                  <a:tcPr/>
                </a:tc>
                <a:tc>
                  <a:txBody>
                    <a:bodyPr/>
                    <a:lstStyle/>
                    <a:p>
                      <a:r>
                        <a:rPr lang="en-US" sz="1200" b="1" dirty="0"/>
                        <a:t>Point</a:t>
                      </a:r>
                      <a:r>
                        <a:rPr lang="en-US" sz="1200" b="1" baseline="0" dirty="0"/>
                        <a:t> of information</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2069008846"/>
                  </a:ext>
                </a:extLst>
              </a:tr>
            </a:tbl>
          </a:graphicData>
        </a:graphic>
      </p:graphicFrame>
      <p:sp>
        <p:nvSpPr>
          <p:cNvPr id="17" name="TextBox 16">
            <a:extLst>
              <a:ext uri="{FF2B5EF4-FFF2-40B4-BE49-F238E27FC236}">
                <a16:creationId xmlns:a16="http://schemas.microsoft.com/office/drawing/2014/main" id="{D75E6AC0-B599-4543-8D4B-5474CA3AB580}"/>
              </a:ext>
            </a:extLst>
          </p:cNvPr>
          <p:cNvSpPr txBox="1"/>
          <p:nvPr/>
        </p:nvSpPr>
        <p:spPr>
          <a:xfrm>
            <a:off x="795519" y="5172767"/>
            <a:ext cx="8767913" cy="338554"/>
          </a:xfrm>
          <a:prstGeom prst="rect">
            <a:avLst/>
          </a:prstGeom>
          <a:noFill/>
        </p:spPr>
        <p:txBody>
          <a:bodyPr wrap="none" rtlCol="0">
            <a:spAutoFit/>
          </a:bodyPr>
          <a:lstStyle/>
          <a:p>
            <a:r>
              <a:rPr lang="en-US" sz="1600" dirty="0"/>
              <a:t>Motions that Bring a Question/ Matter Before the Board (introduce only when nothing else is pending.)</a:t>
            </a:r>
          </a:p>
        </p:txBody>
      </p:sp>
      <p:graphicFrame>
        <p:nvGraphicFramePr>
          <p:cNvPr id="18" name="Table 17">
            <a:extLst>
              <a:ext uri="{FF2B5EF4-FFF2-40B4-BE49-F238E27FC236}">
                <a16:creationId xmlns:a16="http://schemas.microsoft.com/office/drawing/2014/main" id="{7DE1A804-FAE5-4507-81C1-65EE6956E589}"/>
              </a:ext>
            </a:extLst>
          </p:cNvPr>
          <p:cNvGraphicFramePr>
            <a:graphicFrameLocks noGrp="1"/>
          </p:cNvGraphicFramePr>
          <p:nvPr>
            <p:extLst>
              <p:ext uri="{D42A27DB-BD31-4B8C-83A1-F6EECF244321}">
                <p14:modId xmlns:p14="http://schemas.microsoft.com/office/powerpoint/2010/main" val="561751131"/>
              </p:ext>
            </p:extLst>
          </p:nvPr>
        </p:nvGraphicFramePr>
        <p:xfrm>
          <a:off x="852407" y="5440969"/>
          <a:ext cx="7674248" cy="1188720"/>
        </p:xfrm>
        <a:graphic>
          <a:graphicData uri="http://schemas.openxmlformats.org/drawingml/2006/table">
            <a:tbl>
              <a:tblPr firstRow="1" bandRow="1">
                <a:tableStyleId>{93296810-A885-4BE3-A3E7-6D5BEEA58F35}</a:tableStyleId>
              </a:tblPr>
              <a:tblGrid>
                <a:gridCol w="1520336">
                  <a:extLst>
                    <a:ext uri="{9D8B030D-6E8A-4147-A177-3AD203B41FA5}">
                      <a16:colId xmlns:a16="http://schemas.microsoft.com/office/drawing/2014/main" val="42747876"/>
                    </a:ext>
                  </a:extLst>
                </a:gridCol>
                <a:gridCol w="1879092">
                  <a:extLst>
                    <a:ext uri="{9D8B030D-6E8A-4147-A177-3AD203B41FA5}">
                      <a16:colId xmlns:a16="http://schemas.microsoft.com/office/drawing/2014/main" val="938258630"/>
                    </a:ext>
                  </a:extLst>
                </a:gridCol>
                <a:gridCol w="1508760">
                  <a:extLst>
                    <a:ext uri="{9D8B030D-6E8A-4147-A177-3AD203B41FA5}">
                      <a16:colId xmlns:a16="http://schemas.microsoft.com/office/drawing/2014/main" val="3219202511"/>
                    </a:ext>
                  </a:extLst>
                </a:gridCol>
                <a:gridCol w="1227582">
                  <a:extLst>
                    <a:ext uri="{9D8B030D-6E8A-4147-A177-3AD203B41FA5}">
                      <a16:colId xmlns:a16="http://schemas.microsoft.com/office/drawing/2014/main" val="2412060008"/>
                    </a:ext>
                  </a:extLst>
                </a:gridCol>
                <a:gridCol w="1538478">
                  <a:extLst>
                    <a:ext uri="{9D8B030D-6E8A-4147-A177-3AD203B41FA5}">
                      <a16:colId xmlns:a16="http://schemas.microsoft.com/office/drawing/2014/main" val="4197678898"/>
                    </a:ext>
                  </a:extLst>
                </a:gridCol>
              </a:tblGrid>
              <a:tr h="266110">
                <a:tc>
                  <a:txBody>
                    <a:bodyPr/>
                    <a:lstStyle/>
                    <a:p>
                      <a:pPr algn="ctr"/>
                      <a:r>
                        <a:rPr lang="en-US" sz="1200" dirty="0"/>
                        <a:t>YOU</a:t>
                      </a:r>
                      <a:r>
                        <a:rPr lang="en-US" sz="1200" baseline="0" dirty="0"/>
                        <a:t> WANT TO:</a:t>
                      </a:r>
                      <a:endParaRPr lang="en-US" sz="1200" dirty="0"/>
                    </a:p>
                  </a:txBody>
                  <a:tcPr/>
                </a:tc>
                <a:tc>
                  <a:txBody>
                    <a:bodyPr/>
                    <a:lstStyle/>
                    <a:p>
                      <a:pPr algn="ctr"/>
                      <a:r>
                        <a:rPr lang="en-US" sz="1200" dirty="0"/>
                        <a:t>YOU SAY:</a:t>
                      </a:r>
                    </a:p>
                  </a:txBody>
                  <a:tcPr/>
                </a:tc>
                <a:tc>
                  <a:txBody>
                    <a:bodyPr/>
                    <a:lstStyle/>
                    <a:p>
                      <a:pPr algn="ctr"/>
                      <a:r>
                        <a:rPr lang="en-US" sz="1200" dirty="0"/>
                        <a:t>2</a:t>
                      </a:r>
                      <a:r>
                        <a:rPr lang="en-US" sz="1200" baseline="30000" dirty="0"/>
                        <a:t>ND</a:t>
                      </a:r>
                      <a:r>
                        <a:rPr lang="en-US" sz="1200" baseline="0" dirty="0"/>
                        <a:t> REQUIRED?</a:t>
                      </a:r>
                      <a:endParaRPr lang="en-US" sz="1200" dirty="0"/>
                    </a:p>
                  </a:txBody>
                  <a:tcPr/>
                </a:tc>
                <a:tc>
                  <a:txBody>
                    <a:bodyPr/>
                    <a:lstStyle/>
                    <a:p>
                      <a:pPr algn="ctr"/>
                      <a:r>
                        <a:rPr lang="en-US" sz="1200" dirty="0"/>
                        <a:t>DEBATE?</a:t>
                      </a:r>
                    </a:p>
                  </a:txBody>
                  <a:tcPr/>
                </a:tc>
                <a:tc>
                  <a:txBody>
                    <a:bodyPr/>
                    <a:lstStyle/>
                    <a:p>
                      <a:pPr algn="ctr"/>
                      <a:r>
                        <a:rPr lang="en-US" sz="1200" dirty="0"/>
                        <a:t>VOTE?</a:t>
                      </a:r>
                    </a:p>
                  </a:txBody>
                  <a:tcPr/>
                </a:tc>
                <a:extLst>
                  <a:ext uri="{0D108BD9-81ED-4DB2-BD59-A6C34878D82A}">
                    <a16:rowId xmlns:a16="http://schemas.microsoft.com/office/drawing/2014/main" val="969579021"/>
                  </a:ext>
                </a:extLst>
              </a:tr>
              <a:tr h="266110">
                <a:tc>
                  <a:txBody>
                    <a:bodyPr/>
                    <a:lstStyle/>
                    <a:p>
                      <a:pPr algn="l"/>
                      <a:r>
                        <a:rPr lang="en-US" sz="1200" dirty="0"/>
                        <a:t>Take motion or matter from table</a:t>
                      </a:r>
                    </a:p>
                  </a:txBody>
                  <a:tcPr/>
                </a:tc>
                <a:tc>
                  <a:txBody>
                    <a:bodyPr/>
                    <a:lstStyle/>
                    <a:p>
                      <a:pPr algn="l"/>
                      <a:r>
                        <a:rPr lang="en-US" sz="1200" dirty="0"/>
                        <a:t>I move to take from the table</a:t>
                      </a:r>
                      <a:r>
                        <a:rPr lang="en-US" sz="1200" b="1" dirty="0"/>
                        <a:t> OR </a:t>
                      </a:r>
                      <a:r>
                        <a:rPr lang="en-US" sz="1200" dirty="0"/>
                        <a:t>I move to </a:t>
                      </a:r>
                      <a:r>
                        <a:rPr lang="en-US" sz="1200" dirty="0" err="1"/>
                        <a:t>untable</a:t>
                      </a:r>
                      <a:endParaRPr lang="en-US" sz="1200" dirty="0"/>
                    </a:p>
                  </a:txBody>
                  <a:tcPr/>
                </a:tc>
                <a:tc>
                  <a:txBody>
                    <a:bodyPr/>
                    <a:lstStyle/>
                    <a:p>
                      <a:pPr algn="l"/>
                      <a:r>
                        <a:rPr lang="en-US" sz="1200" dirty="0"/>
                        <a:t>Yes</a:t>
                      </a:r>
                    </a:p>
                  </a:txBody>
                  <a:tcPr/>
                </a:tc>
                <a:tc>
                  <a:txBody>
                    <a:bodyPr/>
                    <a:lstStyle/>
                    <a:p>
                      <a:pPr algn="l"/>
                      <a:r>
                        <a:rPr lang="en-US" sz="1200" dirty="0"/>
                        <a:t>NO</a:t>
                      </a:r>
                    </a:p>
                  </a:txBody>
                  <a:tcPr/>
                </a:tc>
                <a:tc>
                  <a:txBody>
                    <a:bodyPr/>
                    <a:lstStyle/>
                    <a:p>
                      <a:pPr algn="l"/>
                      <a:r>
                        <a:rPr lang="en-US" sz="1200" dirty="0"/>
                        <a:t>Majority</a:t>
                      </a:r>
                    </a:p>
                  </a:txBody>
                  <a:tcPr/>
                </a:tc>
                <a:extLst>
                  <a:ext uri="{0D108BD9-81ED-4DB2-BD59-A6C34878D82A}">
                    <a16:rowId xmlns:a16="http://schemas.microsoft.com/office/drawing/2014/main" val="2301586702"/>
                  </a:ext>
                </a:extLst>
              </a:tr>
              <a:tr h="266110">
                <a:tc>
                  <a:txBody>
                    <a:bodyPr/>
                    <a:lstStyle/>
                    <a:p>
                      <a:pPr algn="l"/>
                      <a:r>
                        <a:rPr lang="en-US" sz="1200" dirty="0"/>
                        <a:t>Reconsider motion</a:t>
                      </a:r>
                    </a:p>
                  </a:txBody>
                  <a:tcPr/>
                </a:tc>
                <a:tc>
                  <a:txBody>
                    <a:bodyPr/>
                    <a:lstStyle/>
                    <a:p>
                      <a:pPr algn="l"/>
                      <a:r>
                        <a:rPr lang="en-US" sz="1200" dirty="0"/>
                        <a:t>I move</a:t>
                      </a:r>
                      <a:r>
                        <a:rPr lang="en-US" sz="1200" baseline="0" dirty="0"/>
                        <a:t> to </a:t>
                      </a:r>
                      <a:r>
                        <a:rPr lang="en-US" sz="1200" b="1" baseline="0" dirty="0"/>
                        <a:t>reconsider </a:t>
                      </a:r>
                      <a:r>
                        <a:rPr lang="en-US" sz="1200" b="0" baseline="0" dirty="0"/>
                        <a:t>the vote</a:t>
                      </a:r>
                      <a:endParaRPr lang="en-US" sz="1200" dirty="0"/>
                    </a:p>
                  </a:txBody>
                  <a:tcPr/>
                </a:tc>
                <a:tc>
                  <a:txBody>
                    <a:bodyPr/>
                    <a:lstStyle/>
                    <a:p>
                      <a:pPr algn="l"/>
                      <a:r>
                        <a:rPr lang="en-US" sz="1200" dirty="0"/>
                        <a:t>Yes</a:t>
                      </a:r>
                    </a:p>
                  </a:txBody>
                  <a:tcPr/>
                </a:tc>
                <a:tc>
                  <a:txBody>
                    <a:bodyPr/>
                    <a:lstStyle/>
                    <a:p>
                      <a:pPr algn="l"/>
                      <a:r>
                        <a:rPr lang="en-US" sz="1200" dirty="0"/>
                        <a:t>Depends</a:t>
                      </a:r>
                    </a:p>
                  </a:txBody>
                  <a:tcPr/>
                </a:tc>
                <a:tc>
                  <a:txBody>
                    <a:bodyPr/>
                    <a:lstStyle/>
                    <a:p>
                      <a:pPr algn="l"/>
                      <a:r>
                        <a:rPr lang="en-US" sz="1200" dirty="0"/>
                        <a:t>Majority</a:t>
                      </a:r>
                    </a:p>
                  </a:txBody>
                  <a:tcPr/>
                </a:tc>
                <a:extLst>
                  <a:ext uri="{0D108BD9-81ED-4DB2-BD59-A6C34878D82A}">
                    <a16:rowId xmlns:a16="http://schemas.microsoft.com/office/drawing/2014/main" val="2516435054"/>
                  </a:ext>
                </a:extLst>
              </a:tr>
            </a:tbl>
          </a:graphicData>
        </a:graphic>
      </p:graphicFrame>
      <p:sp>
        <p:nvSpPr>
          <p:cNvPr id="2" name="Slide Number Placeholder 1">
            <a:extLst>
              <a:ext uri="{FF2B5EF4-FFF2-40B4-BE49-F238E27FC236}">
                <a16:creationId xmlns:a16="http://schemas.microsoft.com/office/drawing/2014/main" id="{0DEF1749-65C2-45A0-AC7E-3AD56CC7FD5B}"/>
              </a:ext>
            </a:extLst>
          </p:cNvPr>
          <p:cNvSpPr>
            <a:spLocks noGrp="1"/>
          </p:cNvSpPr>
          <p:nvPr>
            <p:ph type="sldNum" sz="quarter" idx="12"/>
          </p:nvPr>
        </p:nvSpPr>
        <p:spPr/>
        <p:txBody>
          <a:bodyPr/>
          <a:lstStyle/>
          <a:p>
            <a:fld id="{3620CA47-FB2E-4F55-AEBA-45B5B77DC040}" type="slidenum">
              <a:rPr lang="en-US" smtClean="0"/>
              <a:t>37</a:t>
            </a:fld>
            <a:endParaRPr lang="en-US"/>
          </a:p>
        </p:txBody>
      </p:sp>
    </p:spTree>
    <p:extLst>
      <p:ext uri="{BB962C8B-B14F-4D97-AF65-F5344CB8AC3E}">
        <p14:creationId xmlns:p14="http://schemas.microsoft.com/office/powerpoint/2010/main" val="27710345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724546" y="4919602"/>
            <a:ext cx="10782945" cy="1701946"/>
          </a:xfrm>
        </p:spPr>
        <p:txBody>
          <a:bodyPr>
            <a:normAutofit fontScale="90000"/>
          </a:bodyPr>
          <a:lstStyle/>
          <a:p>
            <a:r>
              <a:rPr lang="en-US" sz="5300" b="1" dirty="0">
                <a:solidFill>
                  <a:srgbClr val="7030A0"/>
                </a:solidFill>
              </a:rPr>
              <a:t>Questions</a:t>
            </a:r>
            <a:br>
              <a:rPr lang="en-US" dirty="0"/>
            </a:br>
            <a:r>
              <a:rPr lang="en-US" sz="1800" dirty="0"/>
              <a:t>For additional information see IWIRC’s Handbook under Policies and Procedures Handbook accessible at the following link after you have logged in with your personal login to the website</a:t>
            </a:r>
            <a:br>
              <a:rPr lang="en-US" sz="1800" dirty="0"/>
            </a:br>
            <a:r>
              <a:rPr lang="en-US" sz="1800" dirty="0"/>
              <a:t> </a:t>
            </a:r>
            <a:r>
              <a:rPr lang="en-US" sz="1800" dirty="0">
                <a:hlinkClick r:id="rId2"/>
              </a:rPr>
              <a:t>https://www.iwirc.com/resources/board-resources</a:t>
            </a:r>
            <a:br>
              <a:rPr lang="en-US" sz="1800" dirty="0"/>
            </a:br>
            <a:br>
              <a:rPr lang="en-US" sz="1800" dirty="0"/>
            </a:br>
            <a:r>
              <a:rPr lang="en-US" sz="1800" dirty="0"/>
              <a:t>For additional questions, please reach out to IWIRC staff, +1-434-939-6002</a:t>
            </a:r>
            <a:br>
              <a:rPr lang="en-US" sz="1800" dirty="0"/>
            </a:br>
            <a:br>
              <a:rPr lang="en-US" sz="1800" dirty="0"/>
            </a:br>
            <a:r>
              <a:rPr lang="en-US" sz="1800" b="1" dirty="0"/>
              <a:t>Shari Bedker,</a:t>
            </a:r>
            <a:r>
              <a:rPr lang="en-US" sz="1800" dirty="0"/>
              <a:t> Administrative Director until June 30, 2024, </a:t>
            </a:r>
            <a:r>
              <a:rPr lang="en-US" sz="1800" dirty="0">
                <a:hlinkClick r:id="rId3"/>
              </a:rPr>
              <a:t>sbedker@iwirc.com</a:t>
            </a:r>
            <a:r>
              <a:rPr lang="en-US" sz="1800" dirty="0"/>
              <a:t>, </a:t>
            </a:r>
            <a:br>
              <a:rPr lang="en-US" sz="1800" dirty="0"/>
            </a:br>
            <a:br>
              <a:rPr lang="en-US" sz="1800" dirty="0"/>
            </a:br>
            <a:r>
              <a:rPr lang="en-US" sz="1800" b="1" dirty="0"/>
              <a:t>Alexandra “CC” Schnapp</a:t>
            </a:r>
            <a:r>
              <a:rPr lang="en-US" sz="1800" dirty="0"/>
              <a:t>, Administrative Director after July 1, 2024, </a:t>
            </a:r>
            <a:r>
              <a:rPr lang="en-US" sz="1800" dirty="0">
                <a:hlinkClick r:id="rId4"/>
              </a:rPr>
              <a:t>Ccschnapp@iwirc.com</a:t>
            </a:r>
            <a:r>
              <a:rPr lang="en-US" sz="1800" dirty="0"/>
              <a:t>  </a:t>
            </a:r>
            <a:br>
              <a:rPr lang="en-US" sz="1800" dirty="0"/>
            </a:br>
            <a:br>
              <a:rPr lang="en-US" sz="1800" dirty="0"/>
            </a:br>
            <a:r>
              <a:rPr lang="en-US" sz="1800" b="1" dirty="0"/>
              <a:t>Brandi Gehman</a:t>
            </a:r>
            <a:r>
              <a:rPr lang="en-US" sz="1800" dirty="0"/>
              <a:t>, Administrative Specialist and Bookkeeper for Membership Questions, </a:t>
            </a:r>
            <a:r>
              <a:rPr lang="en-US" sz="1800" dirty="0">
                <a:hlinkClick r:id="rId5"/>
              </a:rPr>
              <a:t>bgehman@iwirc.com</a:t>
            </a:r>
            <a:br>
              <a:rPr lang="en-US" sz="1800" dirty="0"/>
            </a:br>
            <a:br>
              <a:rPr lang="en-US" sz="1800" dirty="0"/>
            </a:br>
            <a:r>
              <a:rPr lang="en-US" sz="1800" b="1" dirty="0"/>
              <a:t>Heather Montgomery</a:t>
            </a:r>
            <a:r>
              <a:rPr lang="en-US" sz="1800" dirty="0"/>
              <a:t>, Membership Services Director for Network Events and General Membership, </a:t>
            </a:r>
            <a:r>
              <a:rPr lang="en-US" sz="1800" dirty="0">
                <a:hlinkClick r:id="rId6"/>
              </a:rPr>
              <a:t>hmontgomery@iwirc.com</a:t>
            </a:r>
            <a:r>
              <a:rPr lang="en-US" sz="1800" dirty="0"/>
              <a:t> </a:t>
            </a:r>
            <a:br>
              <a:rPr lang="en-US" sz="1800" dirty="0"/>
            </a:br>
            <a:br>
              <a:rPr lang="en-US" sz="1800" dirty="0"/>
            </a:br>
            <a:r>
              <a:rPr lang="en-US" sz="1800" b="1" dirty="0"/>
              <a:t>Michelle Foster</a:t>
            </a:r>
            <a:r>
              <a:rPr lang="en-US" sz="1800" dirty="0"/>
              <a:t>, Communications Director for Newsletters and Social Media, </a:t>
            </a:r>
            <a:r>
              <a:rPr lang="en-US" sz="1800" dirty="0">
                <a:hlinkClick r:id="rId7"/>
              </a:rPr>
              <a:t>mfoster@iwirc.com</a:t>
            </a:r>
            <a:endParaRPr lang="en-US" sz="18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5629746" y="1917325"/>
            <a:ext cx="564020" cy="564020"/>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78C1B784-9DAC-40C8-A82E-F135A9E7578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21EE888F-096E-46B8-B472-7CB5C5009E8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469E225-8CFE-497C-8892-CD457BE0743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5B921C9F-8812-4F9A-AF0B-975010EC6197}"/>
              </a:ext>
            </a:extLst>
          </p:cNvPr>
          <p:cNvPicPr>
            <a:picLocks noChangeAspect="1"/>
          </p:cNvPicPr>
          <p:nvPr/>
        </p:nvPicPr>
        <p:blipFill>
          <a:blip r:embed="rId12"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14EB31CD-6281-4624-B37D-4CB59B32C199}"/>
              </a:ext>
            </a:extLst>
          </p:cNvPr>
          <p:cNvSpPr>
            <a:spLocks noGrp="1"/>
          </p:cNvSpPr>
          <p:nvPr>
            <p:ph type="sldNum" sz="quarter" idx="12"/>
          </p:nvPr>
        </p:nvSpPr>
        <p:spPr/>
        <p:txBody>
          <a:bodyPr/>
          <a:lstStyle/>
          <a:p>
            <a:fld id="{3620CA47-FB2E-4F55-AEBA-45B5B77DC040}" type="slidenum">
              <a:rPr lang="en-US" smtClean="0"/>
              <a:t>38</a:t>
            </a:fld>
            <a:endParaRPr lang="en-US"/>
          </a:p>
        </p:txBody>
      </p:sp>
    </p:spTree>
    <p:extLst>
      <p:ext uri="{BB962C8B-B14F-4D97-AF65-F5344CB8AC3E}">
        <p14:creationId xmlns:p14="http://schemas.microsoft.com/office/powerpoint/2010/main" val="2480627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911531" y="3429000"/>
            <a:ext cx="8144495" cy="1815882"/>
          </a:xfrm>
        </p:spPr>
        <p:txBody>
          <a:bodyPr>
            <a:normAutofit fontScale="90000"/>
          </a:bodyPr>
          <a:lstStyle/>
          <a:p>
            <a:r>
              <a:rPr lang="en-US" sz="5300" b="1" dirty="0">
                <a:solidFill>
                  <a:srgbClr val="7030A0"/>
                </a:solidFill>
              </a:rPr>
              <a:t>Promise of Our Brand</a:t>
            </a:r>
            <a:br>
              <a:rPr lang="en-US" sz="5400" dirty="0"/>
            </a:b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00507" y="2170511"/>
            <a:ext cx="932508" cy="932508"/>
          </a:xfrm>
          <a:prstGeom prst="rect">
            <a:avLst/>
          </a:prstGeom>
        </p:spPr>
      </p:pic>
      <p:sp>
        <p:nvSpPr>
          <p:cNvPr id="9" name="TextBox 8">
            <a:extLst>
              <a:ext uri="{FF2B5EF4-FFF2-40B4-BE49-F238E27FC236}">
                <a16:creationId xmlns:a16="http://schemas.microsoft.com/office/drawing/2014/main" id="{58E5CD23-2D9D-470F-A81B-0390BF83D0E5}"/>
              </a:ext>
            </a:extLst>
          </p:cNvPr>
          <p:cNvSpPr txBox="1"/>
          <p:nvPr/>
        </p:nvSpPr>
        <p:spPr>
          <a:xfrm>
            <a:off x="2578100" y="4134322"/>
            <a:ext cx="8699500" cy="2246769"/>
          </a:xfrm>
          <a:prstGeom prst="rect">
            <a:avLst/>
          </a:prstGeom>
          <a:noFill/>
        </p:spPr>
        <p:txBody>
          <a:bodyPr wrap="square" rtlCol="0">
            <a:spAutoFit/>
          </a:bodyPr>
          <a:lstStyle/>
          <a:p>
            <a:pPr marL="285750" indent="-285750">
              <a:buBlip>
                <a:blip r:embed="rId2"/>
              </a:buBlip>
            </a:pPr>
            <a:r>
              <a:rPr lang="en-US" sz="2800" dirty="0"/>
              <a:t>Networking and Connections Between Members</a:t>
            </a:r>
          </a:p>
          <a:p>
            <a:pPr marL="285750" indent="-285750">
              <a:buBlip>
                <a:blip r:embed="rId2"/>
              </a:buBlip>
            </a:pPr>
            <a:r>
              <a:rPr lang="en-US" sz="2800" dirty="0"/>
              <a:t>High Value Events</a:t>
            </a:r>
          </a:p>
          <a:p>
            <a:pPr marL="285750" indent="-285750">
              <a:buBlip>
                <a:blip r:embed="rId2"/>
              </a:buBlip>
            </a:pPr>
            <a:r>
              <a:rPr lang="en-US" sz="2800" dirty="0"/>
              <a:t>Personal and Professional Development Opportunities</a:t>
            </a:r>
          </a:p>
          <a:p>
            <a:pPr marL="285750" indent="-285750">
              <a:buBlip>
                <a:blip r:embed="rId2"/>
              </a:buBlip>
            </a:pPr>
            <a:r>
              <a:rPr lang="en-US" sz="2800" dirty="0"/>
              <a:t>Big Picture Perspective of IWIRC</a:t>
            </a:r>
          </a:p>
          <a:p>
            <a:endParaRPr lang="en-US" sz="2800" dirty="0"/>
          </a:p>
        </p:txBody>
      </p:sp>
      <p:pic>
        <p:nvPicPr>
          <p:cNvPr id="11" name="Picture 10" descr="A picture containing text, clipart&#10;&#10;Description automatically generated">
            <a:extLst>
              <a:ext uri="{FF2B5EF4-FFF2-40B4-BE49-F238E27FC236}">
                <a16:creationId xmlns:a16="http://schemas.microsoft.com/office/drawing/2014/main" id="{9FA9DEC9-C09B-478B-863D-28CB8392A5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E75B7CF-1B9F-4A37-8098-A83E1FF389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E8903EC-F4DE-41D0-8780-267989E1FD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96F3CFD-3625-426A-983B-B5F0D772406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775B0C8C-E69F-4478-9B26-ADA8C43E3E59}"/>
              </a:ext>
            </a:extLst>
          </p:cNvPr>
          <p:cNvSpPr>
            <a:spLocks noGrp="1"/>
          </p:cNvSpPr>
          <p:nvPr>
            <p:ph type="sldNum" sz="quarter" idx="12"/>
          </p:nvPr>
        </p:nvSpPr>
        <p:spPr/>
        <p:txBody>
          <a:bodyPr/>
          <a:lstStyle/>
          <a:p>
            <a:fld id="{3620CA47-FB2E-4F55-AEBA-45B5B77DC040}" type="slidenum">
              <a:rPr lang="en-US" smtClean="0"/>
              <a:t>4</a:t>
            </a:fld>
            <a:endParaRPr lang="en-US"/>
          </a:p>
        </p:txBody>
      </p:sp>
    </p:spTree>
    <p:extLst>
      <p:ext uri="{BB962C8B-B14F-4D97-AF65-F5344CB8AC3E}">
        <p14:creationId xmlns:p14="http://schemas.microsoft.com/office/powerpoint/2010/main" val="4032167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001086" y="889901"/>
            <a:ext cx="10016543" cy="2801589"/>
          </a:xfrm>
        </p:spPr>
        <p:txBody>
          <a:bodyPr>
            <a:normAutofit/>
          </a:bodyPr>
          <a:lstStyle/>
          <a:p>
            <a:pPr algn="l"/>
            <a:endParaRPr lang="en-US" sz="2000" dirty="0">
              <a:latin typeface="+mn-lt"/>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621247" y="2860493"/>
            <a:ext cx="4949505"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7030A0"/>
                </a:solidFill>
                <a:effectLst/>
                <a:uLnTx/>
                <a:uFillTx/>
                <a:latin typeface="Calibri" panose="020F0502020204030204"/>
                <a:ea typeface="+mn-ea"/>
                <a:cs typeface="+mn-cs"/>
              </a:rPr>
              <a:t>FAQ’s to Know</a:t>
            </a:r>
          </a:p>
        </p:txBody>
      </p:sp>
      <p:pic>
        <p:nvPicPr>
          <p:cNvPr id="9" name="Picture 8" descr="A picture containing text, clipart&#10;&#10;Description automatically generated">
            <a:extLst>
              <a:ext uri="{FF2B5EF4-FFF2-40B4-BE49-F238E27FC236}">
                <a16:creationId xmlns:a16="http://schemas.microsoft.com/office/drawing/2014/main" id="{75216894-2CFF-4691-AE53-42274F25C6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3" name="Picture 12" descr="Logo, company name&#10;&#10;Description automatically generated">
            <a:extLst>
              <a:ext uri="{FF2B5EF4-FFF2-40B4-BE49-F238E27FC236}">
                <a16:creationId xmlns:a16="http://schemas.microsoft.com/office/drawing/2014/main" id="{6B746984-06F2-4278-A1F3-71652CC99C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4" name="Picture 13" descr="Logo, company name&#10;&#10;Description automatically generated">
            <a:extLst>
              <a:ext uri="{FF2B5EF4-FFF2-40B4-BE49-F238E27FC236}">
                <a16:creationId xmlns:a16="http://schemas.microsoft.com/office/drawing/2014/main" id="{F759283A-5B09-4396-8BE0-8BB0F35194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5" name="Picture 14" descr="Logo, company name&#10;&#10;Description automatically generated">
            <a:extLst>
              <a:ext uri="{FF2B5EF4-FFF2-40B4-BE49-F238E27FC236}">
                <a16:creationId xmlns:a16="http://schemas.microsoft.com/office/drawing/2014/main" id="{A5896014-DAE8-46C6-9C46-D2A01743255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73403"/>
            <a:ext cx="1292900" cy="522690"/>
          </a:xfrm>
          <a:prstGeom prst="rect">
            <a:avLst/>
          </a:prstGeom>
        </p:spPr>
      </p:pic>
      <p:sp>
        <p:nvSpPr>
          <p:cNvPr id="3" name="TextBox 2">
            <a:extLst>
              <a:ext uri="{FF2B5EF4-FFF2-40B4-BE49-F238E27FC236}">
                <a16:creationId xmlns:a16="http://schemas.microsoft.com/office/drawing/2014/main" id="{1CBC4569-1D21-4AD5-B6F0-639FD29DD5D7}"/>
              </a:ext>
            </a:extLst>
          </p:cNvPr>
          <p:cNvSpPr txBox="1"/>
          <p:nvPr/>
        </p:nvSpPr>
        <p:spPr>
          <a:xfrm>
            <a:off x="3306574" y="4043295"/>
            <a:ext cx="5477733" cy="2585323"/>
          </a:xfrm>
          <a:prstGeom prst="rect">
            <a:avLst/>
          </a:prstGeom>
          <a:noFill/>
        </p:spPr>
        <p:txBody>
          <a:bodyPr wrap="square" rtlCol="0">
            <a:spAutoFit/>
          </a:bodyPr>
          <a:lstStyle/>
          <a:p>
            <a:pPr marL="285750" indent="-285750">
              <a:buBlip>
                <a:blip r:embed="rId2"/>
              </a:buBlip>
            </a:pPr>
            <a:r>
              <a:rPr lang="en-US" dirty="0"/>
              <a:t>The “idea” for IWIRC was born in 1993</a:t>
            </a:r>
          </a:p>
          <a:p>
            <a:pPr marL="285750" indent="-285750">
              <a:buBlip>
                <a:blip r:embed="rId2"/>
              </a:buBlip>
            </a:pPr>
            <a:r>
              <a:rPr lang="en-US" sz="1800" dirty="0"/>
              <a:t>The first members joined in 1994</a:t>
            </a:r>
          </a:p>
          <a:p>
            <a:pPr marL="285750" indent="-285750">
              <a:buBlip>
                <a:blip r:embed="rId2"/>
              </a:buBlip>
            </a:pPr>
            <a:r>
              <a:rPr lang="en-US" dirty="0"/>
              <a:t>The Founders were:</a:t>
            </a:r>
          </a:p>
          <a:p>
            <a:r>
              <a:rPr lang="en-US" sz="1800" dirty="0"/>
              <a:t>	</a:t>
            </a:r>
            <a:r>
              <a:rPr lang="en-US" dirty="0" err="1"/>
              <a:t>Selinda</a:t>
            </a:r>
            <a:r>
              <a:rPr lang="en-US" dirty="0"/>
              <a:t> Melnik, Attorney</a:t>
            </a:r>
          </a:p>
          <a:p>
            <a:r>
              <a:rPr lang="en-US" sz="1800" dirty="0"/>
              <a:t>	Laureen Ryan, Accountant</a:t>
            </a:r>
            <a:br>
              <a:rPr lang="en-US" sz="1800" dirty="0"/>
            </a:br>
            <a:r>
              <a:rPr lang="en-US" sz="1800" dirty="0"/>
              <a:t>	Ma</a:t>
            </a:r>
            <a:r>
              <a:rPr lang="en-US" dirty="0"/>
              <a:t>rtha Fetner, Banker</a:t>
            </a:r>
            <a:endParaRPr lang="en-US" sz="1800" dirty="0"/>
          </a:p>
          <a:p>
            <a:pPr marL="285750" indent="-285750">
              <a:buBlip>
                <a:blip r:embed="rId2"/>
              </a:buBlip>
            </a:pPr>
            <a:r>
              <a:rPr lang="en-US" dirty="0"/>
              <a:t>Membership is comprised of every discipline</a:t>
            </a:r>
          </a:p>
          <a:p>
            <a:pPr marL="285750" indent="-285750">
              <a:buBlip>
                <a:blip r:embed="rId2"/>
              </a:buBlip>
            </a:pPr>
            <a:r>
              <a:rPr lang="en-US" sz="1800" dirty="0"/>
              <a:t>We do have men </a:t>
            </a:r>
            <a:r>
              <a:rPr lang="en-US" dirty="0"/>
              <a:t>that are members</a:t>
            </a:r>
            <a:endParaRPr lang="en-US" sz="1800" dirty="0"/>
          </a:p>
          <a:p>
            <a:endParaRPr lang="en-US" dirty="0"/>
          </a:p>
        </p:txBody>
      </p:sp>
      <p:sp>
        <p:nvSpPr>
          <p:cNvPr id="6" name="Slide Number Placeholder 5">
            <a:extLst>
              <a:ext uri="{FF2B5EF4-FFF2-40B4-BE49-F238E27FC236}">
                <a16:creationId xmlns:a16="http://schemas.microsoft.com/office/drawing/2014/main" id="{E901EACB-56CF-43CE-8DF1-BBBC086B4EB1}"/>
              </a:ext>
            </a:extLst>
          </p:cNvPr>
          <p:cNvSpPr>
            <a:spLocks noGrp="1"/>
          </p:cNvSpPr>
          <p:nvPr>
            <p:ph type="sldNum" sz="quarter" idx="12"/>
          </p:nvPr>
        </p:nvSpPr>
        <p:spPr/>
        <p:txBody>
          <a:bodyPr/>
          <a:lstStyle/>
          <a:p>
            <a:fld id="{3620CA47-FB2E-4F55-AEBA-45B5B77DC040}" type="slidenum">
              <a:rPr lang="en-US" smtClean="0"/>
              <a:t>5</a:t>
            </a:fld>
            <a:endParaRPr lang="en-US"/>
          </a:p>
        </p:txBody>
      </p:sp>
    </p:spTree>
    <p:extLst>
      <p:ext uri="{BB962C8B-B14F-4D97-AF65-F5344CB8AC3E}">
        <p14:creationId xmlns:p14="http://schemas.microsoft.com/office/powerpoint/2010/main" val="3458931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559951"/>
            <a:ext cx="8568178" cy="1198317"/>
          </a:xfrm>
        </p:spPr>
        <p:txBody>
          <a:bodyPr>
            <a:normAutofit/>
          </a:bodyPr>
          <a:lstStyle/>
          <a:p>
            <a:r>
              <a:rPr lang="en-US" sz="4800" b="1" dirty="0">
                <a:solidFill>
                  <a:srgbClr val="7030A0"/>
                </a:solidFill>
              </a:rPr>
              <a:t>Worldwide Reach</a:t>
            </a: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Rectangle 2">
            <a:extLst>
              <a:ext uri="{FF2B5EF4-FFF2-40B4-BE49-F238E27FC236}">
                <a16:creationId xmlns:a16="http://schemas.microsoft.com/office/drawing/2014/main" id="{1270F8F5-2D7D-4CD3-BBBA-2D5AD1CEB666}"/>
              </a:ext>
            </a:extLst>
          </p:cNvPr>
          <p:cNvSpPr/>
          <p:nvPr/>
        </p:nvSpPr>
        <p:spPr>
          <a:xfrm>
            <a:off x="3456135" y="3742379"/>
            <a:ext cx="6096000" cy="2616101"/>
          </a:xfrm>
          <a:prstGeom prst="rect">
            <a:avLst/>
          </a:prstGeom>
        </p:spPr>
        <p:txBody>
          <a:bodyPr>
            <a:spAutoFit/>
          </a:bodyPr>
          <a:lstStyle/>
          <a:p>
            <a:pPr marL="285750" indent="-285750">
              <a:buBlip>
                <a:blip r:embed="rId2"/>
              </a:buBlip>
            </a:pPr>
            <a:endParaRPr lang="en-US" dirty="0"/>
          </a:p>
          <a:p>
            <a:pPr marL="285750" indent="-285750">
              <a:buBlip>
                <a:blip r:embed="rId2"/>
              </a:buBlip>
            </a:pPr>
            <a:r>
              <a:rPr lang="en-US" sz="3200" dirty="0"/>
              <a:t>Current membership over 2,400!</a:t>
            </a:r>
          </a:p>
          <a:p>
            <a:pPr marL="285750" indent="-285750">
              <a:buBlip>
                <a:blip r:embed="rId2"/>
              </a:buBlip>
            </a:pPr>
            <a:r>
              <a:rPr lang="en-US" sz="3200" dirty="0"/>
              <a:t>6 Continents </a:t>
            </a:r>
          </a:p>
          <a:p>
            <a:pPr marL="285750" indent="-285750">
              <a:buBlip>
                <a:blip r:embed="rId2"/>
              </a:buBlip>
            </a:pPr>
            <a:r>
              <a:rPr lang="en-US" sz="3200" dirty="0"/>
              <a:t>43 Countries </a:t>
            </a:r>
          </a:p>
          <a:p>
            <a:pPr marL="285750" indent="-285750">
              <a:buBlip>
                <a:blip r:embed="rId2"/>
              </a:buBlip>
            </a:pPr>
            <a:r>
              <a:rPr lang="en-US" sz="3200" dirty="0"/>
              <a:t>57 Networks</a:t>
            </a:r>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97BA4FB7-9155-405A-890B-CD3DDA415C12}"/>
              </a:ext>
            </a:extLst>
          </p:cNvPr>
          <p:cNvSpPr>
            <a:spLocks noGrp="1"/>
          </p:cNvSpPr>
          <p:nvPr>
            <p:ph type="sldNum" sz="quarter" idx="12"/>
          </p:nvPr>
        </p:nvSpPr>
        <p:spPr/>
        <p:txBody>
          <a:bodyPr/>
          <a:lstStyle/>
          <a:p>
            <a:fld id="{3620CA47-FB2E-4F55-AEBA-45B5B77DC040}" type="slidenum">
              <a:rPr lang="en-US" smtClean="0"/>
              <a:t>6</a:t>
            </a:fld>
            <a:endParaRPr lang="en-US"/>
          </a:p>
        </p:txBody>
      </p:sp>
    </p:spTree>
    <p:extLst>
      <p:ext uri="{BB962C8B-B14F-4D97-AF65-F5344CB8AC3E}">
        <p14:creationId xmlns:p14="http://schemas.microsoft.com/office/powerpoint/2010/main" val="1205337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136286" y="2389354"/>
            <a:ext cx="8079883" cy="2079292"/>
          </a:xfrm>
        </p:spPr>
        <p:txBody>
          <a:bodyPr>
            <a:normAutofit fontScale="90000"/>
          </a:bodyPr>
          <a:lstStyle/>
          <a:p>
            <a:r>
              <a:rPr lang="en-US" sz="5300" b="1" dirty="0">
                <a:solidFill>
                  <a:srgbClr val="7030A0"/>
                </a:solidFill>
              </a:rPr>
              <a:t>Code of Conduct and Ethics</a:t>
            </a:r>
            <a:br>
              <a:rPr lang="en-US" sz="5400" dirty="0"/>
            </a:b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17524" y="1644387"/>
            <a:ext cx="803151" cy="803151"/>
          </a:xfrm>
          <a:prstGeom prst="rect">
            <a:avLst/>
          </a:prstGeom>
        </p:spPr>
      </p:pic>
      <p:sp>
        <p:nvSpPr>
          <p:cNvPr id="9" name="TextBox 8">
            <a:extLst>
              <a:ext uri="{FF2B5EF4-FFF2-40B4-BE49-F238E27FC236}">
                <a16:creationId xmlns:a16="http://schemas.microsoft.com/office/drawing/2014/main" id="{58E5CD23-2D9D-470F-A81B-0390BF83D0E5}"/>
              </a:ext>
            </a:extLst>
          </p:cNvPr>
          <p:cNvSpPr txBox="1"/>
          <p:nvPr/>
        </p:nvSpPr>
        <p:spPr>
          <a:xfrm>
            <a:off x="1865223" y="3017990"/>
            <a:ext cx="8699500" cy="329320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When directors initially come on the board, they must sign the Code of Conduct (COC) (attached)</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000" dirty="0">
                <a:solidFill>
                  <a:prstClr val="black"/>
                </a:solidFill>
                <a:latin typeface="Calibri" panose="020F0502020204030204"/>
              </a:rPr>
              <a:t>The COC was developed effective 1/1/2021 to ensure that all board members recognize the importance of the collegiality and cooperation that is required to do the work of IWIRC</a:t>
            </a:r>
          </a:p>
          <a:p>
            <a:pPr marL="285750" indent="-285750">
              <a:buBlip>
                <a:blip r:embed="rId2"/>
              </a:buBlip>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Differences of </a:t>
            </a:r>
            <a:r>
              <a:rPr lang="en-US" sz="2000" dirty="0">
                <a:solidFill>
                  <a:prstClr val="black"/>
                </a:solidFill>
                <a:latin typeface="Calibri" panose="020F0502020204030204"/>
              </a:rPr>
              <a:t>opinion are valued and appreciated in accordance with the professional guidelines outlined in the COC</a:t>
            </a:r>
            <a:r>
              <a:rPr lang="en-US" sz="2000" dirty="0">
                <a:solidFill>
                  <a:prstClr val="black"/>
                </a:solidFill>
              </a:rPr>
              <a:t> </a:t>
            </a:r>
          </a:p>
          <a:p>
            <a:pPr marL="285750" indent="-285750">
              <a:buBlip>
                <a:blip r:embed="rId2"/>
              </a:buBlip>
            </a:pPr>
            <a:r>
              <a:rPr lang="en-US" sz="2000" dirty="0">
                <a:solidFill>
                  <a:prstClr val="black"/>
                </a:solidFill>
              </a:rPr>
              <a:t>Networks will also be required to distribute and collect completed COC’s from the local network board members</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descr="A picture containing text, clipart&#10;&#10;Description automatically generated">
            <a:extLst>
              <a:ext uri="{FF2B5EF4-FFF2-40B4-BE49-F238E27FC236}">
                <a16:creationId xmlns:a16="http://schemas.microsoft.com/office/drawing/2014/main" id="{9FA9DEC9-C09B-478B-863D-28CB8392A5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E75B7CF-1B9F-4A37-8098-A83E1FF389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E8903EC-F4DE-41D0-8780-267989E1FD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96F3CFD-3625-426A-983B-B5F0D772406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09E0F54F-25C1-4CC3-8F7B-E1308D616884}"/>
              </a:ext>
            </a:extLst>
          </p:cNvPr>
          <p:cNvSpPr>
            <a:spLocks noGrp="1"/>
          </p:cNvSpPr>
          <p:nvPr>
            <p:ph type="sldNum" sz="quarter" idx="12"/>
          </p:nvPr>
        </p:nvSpPr>
        <p:spPr/>
        <p:txBody>
          <a:bodyPr/>
          <a:lstStyle/>
          <a:p>
            <a:fld id="{3620CA47-FB2E-4F55-AEBA-45B5B77DC040}" type="slidenum">
              <a:rPr lang="en-US" smtClean="0"/>
              <a:t>7</a:t>
            </a:fld>
            <a:endParaRPr lang="en-US"/>
          </a:p>
        </p:txBody>
      </p:sp>
    </p:spTree>
    <p:extLst>
      <p:ext uri="{BB962C8B-B14F-4D97-AF65-F5344CB8AC3E}">
        <p14:creationId xmlns:p14="http://schemas.microsoft.com/office/powerpoint/2010/main" val="2612496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4052" y="2277077"/>
            <a:ext cx="8663896" cy="1472456"/>
          </a:xfrm>
        </p:spPr>
        <p:txBody>
          <a:bodyPr>
            <a:normAutofit fontScale="90000"/>
          </a:bodyPr>
          <a:lstStyle/>
          <a:p>
            <a:r>
              <a:rPr lang="en-US" sz="5300" b="1" dirty="0">
                <a:solidFill>
                  <a:srgbClr val="7030A0"/>
                </a:solidFill>
              </a:rPr>
              <a:t>Expectations for Board Members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480447" y="2952388"/>
            <a:ext cx="11193651" cy="3477875"/>
          </a:xfrm>
          <a:prstGeom prst="rect">
            <a:avLst/>
          </a:prstGeom>
          <a:noFill/>
        </p:spPr>
        <p:txBody>
          <a:bodyPr wrap="square" rtlCol="0">
            <a:spAutoFit/>
          </a:bodyPr>
          <a:lstStyle/>
          <a:p>
            <a:pPr marL="285750" indent="-285750">
              <a:buBlip>
                <a:blip r:embed="rId2"/>
              </a:buBlip>
            </a:pPr>
            <a:r>
              <a:rPr lang="en-US" sz="2000" dirty="0"/>
              <a:t>One time Code of Conduct and Ethics declaration </a:t>
            </a:r>
          </a:p>
          <a:p>
            <a:pPr marL="285750" indent="-285750">
              <a:buBlip>
                <a:blip r:embed="rId2"/>
              </a:buBlip>
            </a:pPr>
            <a:r>
              <a:rPr lang="en-US" sz="2000" dirty="0"/>
              <a:t>Yearly Conflict of Interest Form</a:t>
            </a:r>
          </a:p>
          <a:p>
            <a:pPr marL="285750" indent="-285750">
              <a:buBlip>
                <a:blip r:embed="rId2"/>
              </a:buBlip>
            </a:pPr>
            <a:r>
              <a:rPr lang="en-US" sz="2000" dirty="0"/>
              <a:t>Attend all full board meetings and working group sessions </a:t>
            </a:r>
          </a:p>
          <a:p>
            <a:pPr marL="285750" indent="-285750">
              <a:buBlip>
                <a:blip r:embed="rId2"/>
              </a:buBlip>
            </a:pPr>
            <a:r>
              <a:rPr lang="en-US" sz="2000" dirty="0"/>
              <a:t>Attend annual Leadership Summit</a:t>
            </a:r>
          </a:p>
          <a:p>
            <a:pPr marL="285750" indent="-285750">
              <a:buBlip>
                <a:blip r:embed="rId2"/>
              </a:buBlip>
            </a:pPr>
            <a:r>
              <a:rPr lang="en-US" sz="2000" dirty="0"/>
              <a:t>Participate on at least one committee of the Board</a:t>
            </a:r>
          </a:p>
          <a:p>
            <a:pPr marL="285750" indent="-285750">
              <a:buBlip>
                <a:blip r:embed="rId2"/>
              </a:buBlip>
            </a:pPr>
            <a:r>
              <a:rPr lang="en-US" sz="2000" dirty="0"/>
              <a:t>Involvement at the local and regional network level</a:t>
            </a:r>
          </a:p>
          <a:p>
            <a:pPr marL="285750" indent="-285750">
              <a:buBlip>
                <a:blip r:embed="rId2"/>
              </a:buBlip>
            </a:pPr>
            <a:r>
              <a:rPr lang="en-US" sz="2000" dirty="0"/>
              <a:t>Provide written report before each full board meeting (excluding At Large Directors and Executive Committee)</a:t>
            </a:r>
          </a:p>
          <a:p>
            <a:pPr marL="285750" indent="-285750">
              <a:buBlip>
                <a:blip r:embed="rId2"/>
              </a:buBlip>
            </a:pPr>
            <a:r>
              <a:rPr lang="en-US" sz="2000" dirty="0"/>
              <a:t>Review Job Descriptions and, if needed, update before yearly transition</a:t>
            </a:r>
          </a:p>
          <a:p>
            <a:pPr marL="285750" indent="-285750">
              <a:buBlip>
                <a:blip r:embed="rId2"/>
              </a:buBlip>
            </a:pPr>
            <a:r>
              <a:rPr lang="en-US" sz="2000" dirty="0"/>
              <a:t>By December 15, Committee Chairs are asked to submit an evaluation report highlighting committee accomplishments and outstanding committee members to assist in identifying future leaders</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8</a:t>
            </a:fld>
            <a:endParaRPr lang="en-US" dirty="0"/>
          </a:p>
        </p:txBody>
      </p:sp>
    </p:spTree>
    <p:extLst>
      <p:ext uri="{BB962C8B-B14F-4D97-AF65-F5344CB8AC3E}">
        <p14:creationId xmlns:p14="http://schemas.microsoft.com/office/powerpoint/2010/main" val="2675962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817685" y="3966680"/>
            <a:ext cx="6556630" cy="193373"/>
          </a:xfrm>
        </p:spPr>
        <p:txBody>
          <a:bodyPr>
            <a:normAutofit fontScale="90000"/>
          </a:bodyPr>
          <a:lstStyle/>
          <a:p>
            <a:r>
              <a:rPr lang="en-US" sz="5300" b="1" dirty="0">
                <a:solidFill>
                  <a:srgbClr val="7030A0"/>
                </a:solidFill>
              </a:rPr>
              <a:t>2024 Meetings</a:t>
            </a:r>
            <a:br>
              <a:rPr lang="en-US" sz="5400"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0"/>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709794"/>
            <a:ext cx="932508" cy="932508"/>
          </a:xfrm>
          <a:prstGeom prst="rect">
            <a:avLst/>
          </a:prstGeom>
        </p:spPr>
      </p:pic>
      <p:sp>
        <p:nvSpPr>
          <p:cNvPr id="6" name="TextBox 5">
            <a:extLst>
              <a:ext uri="{FF2B5EF4-FFF2-40B4-BE49-F238E27FC236}">
                <a16:creationId xmlns:a16="http://schemas.microsoft.com/office/drawing/2014/main" id="{84B212A6-AE6E-4ED3-B4D1-18DD0EDD0D43}"/>
              </a:ext>
            </a:extLst>
          </p:cNvPr>
          <p:cNvSpPr txBox="1"/>
          <p:nvPr/>
        </p:nvSpPr>
        <p:spPr>
          <a:xfrm>
            <a:off x="1483743" y="3547768"/>
            <a:ext cx="9092242" cy="2523768"/>
          </a:xfrm>
          <a:prstGeom prst="rect">
            <a:avLst/>
          </a:prstGeom>
          <a:noFill/>
        </p:spPr>
        <p:txBody>
          <a:bodyPr wrap="square" rtlCol="0">
            <a:spAutoFit/>
          </a:bodyPr>
          <a:lstStyle/>
          <a:p>
            <a:pPr marL="285750" indent="-285750">
              <a:buBlip>
                <a:blip r:embed="rId3"/>
              </a:buBlip>
            </a:pPr>
            <a:r>
              <a:rPr lang="en-US" sz="2000" dirty="0"/>
              <a:t>February 13, 2024, 9 a.m. ET via Zoom</a:t>
            </a:r>
          </a:p>
          <a:p>
            <a:pPr marL="285750" indent="-285750">
              <a:buBlip>
                <a:blip r:embed="rId3"/>
              </a:buBlip>
            </a:pPr>
            <a:r>
              <a:rPr lang="en-US" sz="2000" dirty="0"/>
              <a:t>(working session) Annual Spring Conference, Washington, D.C., April 17-18, 2024</a:t>
            </a:r>
          </a:p>
          <a:p>
            <a:pPr marL="285750" indent="-285750">
              <a:buBlip>
                <a:blip r:embed="rId3"/>
              </a:buBlip>
            </a:pPr>
            <a:r>
              <a:rPr lang="en-US" sz="2000" dirty="0"/>
              <a:t>April 24, 2024, 9 a.m. ET via Zoom</a:t>
            </a:r>
          </a:p>
          <a:p>
            <a:pPr marL="285750" indent="-285750">
              <a:buBlip>
                <a:blip r:embed="rId3"/>
              </a:buBlip>
            </a:pPr>
            <a:r>
              <a:rPr lang="en-US" sz="2000" dirty="0"/>
              <a:t>June 12-14, 2024, Leadership Summit, Singapore</a:t>
            </a:r>
          </a:p>
          <a:p>
            <a:pPr marL="285750" indent="-285750">
              <a:buBlip>
                <a:blip r:embed="rId3"/>
              </a:buBlip>
            </a:pPr>
            <a:r>
              <a:rPr lang="en-US" sz="2000" dirty="0"/>
              <a:t>(working session) Annual Fall Conference, Austin, September 17-18, 2024</a:t>
            </a:r>
          </a:p>
          <a:p>
            <a:pPr marL="285750" indent="-285750">
              <a:buBlip>
                <a:blip r:embed="rId3"/>
              </a:buBlip>
            </a:pPr>
            <a:r>
              <a:rPr lang="en-US" sz="2000" dirty="0"/>
              <a:t>September 25, 2024,  9 a.m. ET via Zoom</a:t>
            </a:r>
          </a:p>
          <a:p>
            <a:pPr marL="285750" indent="-285750">
              <a:buBlip>
                <a:blip r:embed="rId3"/>
              </a:buBlip>
            </a:pPr>
            <a:r>
              <a:rPr lang="en-US" sz="2000" dirty="0"/>
              <a:t>November  16, 2024,  9 a.m. ET via Zoom</a:t>
            </a:r>
          </a:p>
          <a:p>
            <a:pPr marL="285750" indent="-285750">
              <a:buBlip>
                <a:blip r:embed="rId3"/>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8E3C284-D93A-45E1-8221-5B78FF9E30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38126255-E9A3-4FDF-BD65-12B256376F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9F95D352-B113-4E59-9CEA-FF160164C8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29375FAE-469C-4021-8B4E-2732052347D3}"/>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8C5A147-BA87-4114-B156-46727DBEDA9C}"/>
              </a:ext>
            </a:extLst>
          </p:cNvPr>
          <p:cNvSpPr>
            <a:spLocks noGrp="1"/>
          </p:cNvSpPr>
          <p:nvPr>
            <p:ph type="sldNum" sz="quarter" idx="12"/>
          </p:nvPr>
        </p:nvSpPr>
        <p:spPr/>
        <p:txBody>
          <a:bodyPr/>
          <a:lstStyle/>
          <a:p>
            <a:fld id="{3620CA47-FB2E-4F55-AEBA-45B5B77DC040}" type="slidenum">
              <a:rPr lang="en-US" smtClean="0"/>
              <a:t>9</a:t>
            </a:fld>
            <a:endParaRPr lang="en-US"/>
          </a:p>
        </p:txBody>
      </p:sp>
    </p:spTree>
    <p:extLst>
      <p:ext uri="{BB962C8B-B14F-4D97-AF65-F5344CB8AC3E}">
        <p14:creationId xmlns:p14="http://schemas.microsoft.com/office/powerpoint/2010/main" val="41385004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628424D1D88E04C9CB6B049598ED48F" ma:contentTypeVersion="10" ma:contentTypeDescription="Create a new document." ma:contentTypeScope="" ma:versionID="400d6be36e681058080989d979d00eff">
  <xsd:schema xmlns:xsd="http://www.w3.org/2001/XMLSchema" xmlns:xs="http://www.w3.org/2001/XMLSchema" xmlns:p="http://schemas.microsoft.com/office/2006/metadata/properties" xmlns:ns3="09143e9d-8fed-4e6e-bd48-b2accd092fef" targetNamespace="http://schemas.microsoft.com/office/2006/metadata/properties" ma:root="true" ma:fieldsID="9e2a43a25b348d451a4b3aa574191fcd" ns3:_="">
    <xsd:import namespace="09143e9d-8fed-4e6e-bd48-b2accd092fef"/>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LengthInSeconds" minOccurs="0"/>
                <xsd:element ref="ns3:MediaServiceObjectDetectorVersion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143e9d-8fed-4e6e-bd48-b2accd092fe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dexed="true"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A2748E-0183-48E7-89A2-9458891CCAA1}">
  <ds:schemaRefs>
    <ds:schemaRef ds:uri="http://schemas.microsoft.com/sharepoint/v3/contenttype/forms"/>
  </ds:schemaRefs>
</ds:datastoreItem>
</file>

<file path=customXml/itemProps2.xml><?xml version="1.0" encoding="utf-8"?>
<ds:datastoreItem xmlns:ds="http://schemas.openxmlformats.org/officeDocument/2006/customXml" ds:itemID="{8E415BCB-F497-4245-A23A-F7FEF54A4015}">
  <ds:schemaRefs>
    <ds:schemaRef ds:uri="http://schemas.microsoft.com/office/2006/metadata/properties"/>
    <ds:schemaRef ds:uri="http://purl.org/dc/terms/"/>
    <ds:schemaRef ds:uri="http://www.w3.org/XML/1998/namespace"/>
    <ds:schemaRef ds:uri="http://purl.org/dc/elements/1.1/"/>
    <ds:schemaRef ds:uri="http://purl.org/dc/dcmitype/"/>
    <ds:schemaRef ds:uri="09143e9d-8fed-4e6e-bd48-b2accd092fef"/>
    <ds:schemaRef ds:uri="http://schemas.microsoft.com/office/2006/documentManagement/types"/>
    <ds:schemaRef ds:uri="http://schemas.openxmlformats.org/package/2006/metadata/core-properties"/>
    <ds:schemaRef ds:uri="http://schemas.microsoft.com/office/infopath/2007/PartnerControls"/>
  </ds:schemaRefs>
</ds:datastoreItem>
</file>

<file path=customXml/itemProps3.xml><?xml version="1.0" encoding="utf-8"?>
<ds:datastoreItem xmlns:ds="http://schemas.openxmlformats.org/officeDocument/2006/customXml" ds:itemID="{42E56BE5-8491-4FA4-80E5-51CB079E12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9143e9d-8fed-4e6e-bd48-b2accd092f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25</TotalTime>
  <Words>3431</Words>
  <Application>Microsoft Office PowerPoint</Application>
  <PresentationFormat>Widescreen</PresentationFormat>
  <Paragraphs>570</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Calibri Light</vt:lpstr>
      <vt:lpstr>Office Theme</vt:lpstr>
      <vt:lpstr> </vt:lpstr>
      <vt:lpstr>   1. Mission Statement                                       8.  Budget and Financial Reporting    2. Brand Promise    9. Travel Stipends    3. Expectations for Board Members              10. Grants    4. Governance Structure                                11. Annual Awards    5. Board of Directors Terms                          12. Communications    6. Elections                                           13. Membership    7. Sponsorship    14. Worldwide Reach      15.  “Robert’s Rules” Summary </vt:lpstr>
      <vt:lpstr>IWIRC is the premier networking organization devoted to enhancing the professional status of women in insolvency and restructuring. </vt:lpstr>
      <vt:lpstr>Promise of Our Brand  </vt:lpstr>
      <vt:lpstr>PowerPoint Presentation</vt:lpstr>
      <vt:lpstr>Worldwide Reach</vt:lpstr>
      <vt:lpstr>Code of Conduct and Ethics  </vt:lpstr>
      <vt:lpstr>Expectations for Board Members </vt:lpstr>
      <vt:lpstr>2024 Meetings </vt:lpstr>
      <vt:lpstr> </vt:lpstr>
      <vt:lpstr>Governance Structure </vt:lpstr>
      <vt:lpstr>PowerPoint Presentation</vt:lpstr>
      <vt:lpstr>PowerPoint Presentation</vt:lpstr>
      <vt:lpstr>PowerPoint Presentation</vt:lpstr>
      <vt:lpstr>PowerPoint Presentation</vt:lpstr>
      <vt:lpstr>Board of Directors Terms </vt:lpstr>
      <vt:lpstr>Board of Directors Slating &amp; Elections </vt:lpstr>
      <vt:lpstr>Sponsorship </vt:lpstr>
      <vt:lpstr>Budget and Financial Reporting</vt:lpstr>
      <vt:lpstr>PowerPoint Presentation</vt:lpstr>
      <vt:lpstr>PowerPoint Presentation</vt:lpstr>
      <vt:lpstr>Travel Stipends </vt:lpstr>
      <vt:lpstr>Grants </vt:lpstr>
      <vt:lpstr>Annual Awards </vt:lpstr>
      <vt:lpstr>Committee and  Board Positions Overview </vt:lpstr>
      <vt:lpstr>Communications</vt:lpstr>
      <vt:lpstr>Diversity Inclusion and Belonging </vt:lpstr>
      <vt:lpstr>Finance </vt:lpstr>
      <vt:lpstr>Membership </vt:lpstr>
      <vt:lpstr>New Network and Regional Development </vt:lpstr>
      <vt:lpstr>U.S. &amp; International Programs </vt:lpstr>
      <vt:lpstr>Global, Regional and Network Directors </vt:lpstr>
      <vt:lpstr>Strategic Director </vt:lpstr>
      <vt:lpstr>UNCITRAL </vt:lpstr>
      <vt:lpstr>Advisory Council </vt:lpstr>
      <vt:lpstr>PowerPoint Presentation</vt:lpstr>
      <vt:lpstr>PowerPoint Presentation</vt:lpstr>
      <vt:lpstr>Questions For additional information see IWIRC’s Handbook under Policies and Procedures Handbook accessible at the following link after you have logged in with your personal login to the website  https://www.iwirc.com/resources/board-resources  For additional questions, please reach out to IWIRC staff, +1-434-939-6002  Shari Bedker, Administrative Director until June 30, 2024, sbedker@iwirc.com,   Alexandra “CC” Schnapp, Administrative Director after July 1, 2024, Ccschnapp@iwirc.com    Brandi Gehman, Administrative Specialist and Bookkeeper for Membership Questions, bgehman@iwirc.com  Heather Montgomery, Membership Services Director for Network Events and General Membership, hmontgomery@iwirc.com   Michelle Foster, Communications Director for Newsletters and Social Media, mfoster@iwirc.com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IWIRC Mission Statement</dc:title>
  <dc:creator>Shari Bedker</dc:creator>
  <cp:lastModifiedBy>Shari Bedker</cp:lastModifiedBy>
  <cp:revision>82</cp:revision>
  <cp:lastPrinted>2021-11-18T15:54:25Z</cp:lastPrinted>
  <dcterms:created xsi:type="dcterms:W3CDTF">2018-03-22T20:04:15Z</dcterms:created>
  <dcterms:modified xsi:type="dcterms:W3CDTF">2023-12-13T14:46:06Z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0x0101004628424D1D88E04C9CB6B049598ED48F</vt:lpwstr>
  </property>
</Properties>
</file>